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64"/>
  </p:notesMasterIdLst>
  <p:sldIdLst>
    <p:sldId id="375" r:id="rId2"/>
    <p:sldId id="425" r:id="rId3"/>
    <p:sldId id="426" r:id="rId4"/>
    <p:sldId id="427" r:id="rId5"/>
    <p:sldId id="428" r:id="rId6"/>
    <p:sldId id="429" r:id="rId7"/>
    <p:sldId id="430" r:id="rId8"/>
    <p:sldId id="431" r:id="rId9"/>
    <p:sldId id="432" r:id="rId10"/>
    <p:sldId id="433" r:id="rId11"/>
    <p:sldId id="434" r:id="rId12"/>
    <p:sldId id="435" r:id="rId13"/>
    <p:sldId id="436" r:id="rId14"/>
    <p:sldId id="437" r:id="rId15"/>
    <p:sldId id="439" r:id="rId16"/>
    <p:sldId id="438" r:id="rId17"/>
    <p:sldId id="440" r:id="rId18"/>
    <p:sldId id="441" r:id="rId19"/>
    <p:sldId id="442" r:id="rId20"/>
    <p:sldId id="445" r:id="rId21"/>
    <p:sldId id="446" r:id="rId22"/>
    <p:sldId id="447" r:id="rId23"/>
    <p:sldId id="448" r:id="rId24"/>
    <p:sldId id="453" r:id="rId25"/>
    <p:sldId id="449" r:id="rId26"/>
    <p:sldId id="450" r:id="rId27"/>
    <p:sldId id="451" r:id="rId28"/>
    <p:sldId id="454" r:id="rId29"/>
    <p:sldId id="455" r:id="rId30"/>
    <p:sldId id="456" r:id="rId31"/>
    <p:sldId id="457" r:id="rId32"/>
    <p:sldId id="458" r:id="rId33"/>
    <p:sldId id="459" r:id="rId34"/>
    <p:sldId id="460" r:id="rId35"/>
    <p:sldId id="462" r:id="rId36"/>
    <p:sldId id="461" r:id="rId37"/>
    <p:sldId id="463" r:id="rId38"/>
    <p:sldId id="464" r:id="rId39"/>
    <p:sldId id="465" r:id="rId40"/>
    <p:sldId id="466" r:id="rId41"/>
    <p:sldId id="467" r:id="rId42"/>
    <p:sldId id="468" r:id="rId43"/>
    <p:sldId id="469" r:id="rId44"/>
    <p:sldId id="470" r:id="rId45"/>
    <p:sldId id="471" r:id="rId46"/>
    <p:sldId id="472" r:id="rId47"/>
    <p:sldId id="473" r:id="rId48"/>
    <p:sldId id="474" r:id="rId49"/>
    <p:sldId id="475" r:id="rId50"/>
    <p:sldId id="476" r:id="rId51"/>
    <p:sldId id="477" r:id="rId52"/>
    <p:sldId id="478" r:id="rId53"/>
    <p:sldId id="480" r:id="rId54"/>
    <p:sldId id="479" r:id="rId55"/>
    <p:sldId id="481" r:id="rId56"/>
    <p:sldId id="482" r:id="rId57"/>
    <p:sldId id="483" r:id="rId58"/>
    <p:sldId id="484" r:id="rId59"/>
    <p:sldId id="485" r:id="rId60"/>
    <p:sldId id="443" r:id="rId61"/>
    <p:sldId id="444" r:id="rId62"/>
    <p:sldId id="424" r:id="rId63"/>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en-US" sz="4800" cap="all" dirty="0"/>
              <a:t>LEGAL ASPECTS OF CLINICAL RESEARCH</a:t>
            </a:r>
            <a:r>
              <a:rPr lang="sr-Latn-RS" dirty="0" smtClean="0"/>
              <a:t/>
            </a:r>
            <a:br>
              <a:rPr lang="sr-Latn-RS" dirty="0" smtClean="0"/>
            </a:br>
            <a:endParaRPr lang="en-US" dirty="0"/>
          </a:p>
        </p:txBody>
      </p:sp>
      <p:sp>
        <p:nvSpPr>
          <p:cNvPr id="3" name="Subtitle 2"/>
          <p:cNvSpPr>
            <a:spLocks noGrp="1"/>
          </p:cNvSpPr>
          <p:nvPr>
            <p:ph type="subTitle" idx="1"/>
          </p:nvPr>
        </p:nvSpPr>
        <p:spPr>
          <a:xfrm>
            <a:off x="1371600" y="5045976"/>
            <a:ext cx="9146381" cy="1371600"/>
          </a:xfrm>
        </p:spPr>
        <p:txBody>
          <a:bodyPr>
            <a:noAutofit/>
          </a:bodyPr>
          <a:lstStyle/>
          <a:p>
            <a:pPr defTabSz="457207" fontAlgn="auto">
              <a:spcAft>
                <a:spcPts val="0"/>
              </a:spcAft>
              <a:buClr>
                <a:schemeClr val="bg2">
                  <a:lumMod val="40000"/>
                  <a:lumOff val="60000"/>
                </a:schemeClr>
              </a:buClr>
              <a:defRPr/>
            </a:pPr>
            <a:r>
              <a:rPr lang="en-US" sz="2400" b="1" dirty="0" smtClean="0"/>
              <a:t>Prof. Dr. Vladimir </a:t>
            </a:r>
            <a:r>
              <a:rPr lang="en-US" sz="2400" b="1" dirty="0" err="1" smtClean="0"/>
              <a:t>Janjic</a:t>
            </a:r>
            <a:r>
              <a:rPr lang="en-US" sz="2400" b="1" dirty="0" smtClean="0"/>
              <a:t> MD</a:t>
            </a:r>
            <a:r>
              <a:rPr lang="en-US" sz="2400" b="1" dirty="0"/>
              <a:t>, </a:t>
            </a:r>
            <a:r>
              <a:rPr lang="en-US" sz="2400" b="1" dirty="0" smtClean="0"/>
              <a:t>PhD</a:t>
            </a:r>
            <a:r>
              <a:rPr lang="sr-Latn-RS" sz="2400" b="1" dirty="0" smtClean="0"/>
              <a:t>, Full Professor</a:t>
            </a:r>
            <a:endParaRPr lang="en-US" sz="2400" b="1" dirty="0" smtClean="0"/>
          </a:p>
          <a:p>
            <a:pPr defTabSz="457207" fontAlgn="auto">
              <a:spcAft>
                <a:spcPts val="0"/>
              </a:spcAft>
              <a:buClr>
                <a:schemeClr val="bg2">
                  <a:lumMod val="40000"/>
                  <a:lumOff val="60000"/>
                </a:schemeClr>
              </a:buClr>
              <a:defRPr/>
            </a:pPr>
            <a:r>
              <a:rPr lang="sr-Cyrl-RS" sz="2400" b="1" dirty="0"/>
              <a:t>Asst. Prof. </a:t>
            </a:r>
            <a:r>
              <a:rPr lang="sr-Latn-RS" sz="2400" b="1" dirty="0"/>
              <a:t>Dr. Branimir </a:t>
            </a:r>
            <a:r>
              <a:rPr lang="sr-Latn-RS" sz="2400" b="1" dirty="0" smtClean="0"/>
              <a:t>Radmanovic</a:t>
            </a:r>
            <a:r>
              <a:rPr lang="en-US" sz="2400" b="1" dirty="0" smtClean="0"/>
              <a:t>, </a:t>
            </a:r>
            <a:r>
              <a:rPr lang="sr-Latn-RS" sz="2400" b="1" dirty="0"/>
              <a:t>MD, PhD, </a:t>
            </a:r>
            <a:r>
              <a:rPr lang="sr-Latn-RS" sz="2400" b="1"/>
              <a:t>Assistant </a:t>
            </a:r>
            <a:r>
              <a:rPr lang="sr-Latn-RS" sz="2400" b="1" smtClean="0"/>
              <a:t>Professor</a:t>
            </a:r>
            <a:endParaRPr lang="sr-Latn-RS" sz="2400" b="1" dirty="0" smtClean="0"/>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sz="2000" dirty="0"/>
              <a:t>An </a:t>
            </a:r>
            <a:r>
              <a:rPr lang="en-US" sz="2000" dirty="0" smtClean="0"/>
              <a:t>example </a:t>
            </a:r>
            <a:r>
              <a:rPr lang="en-US" sz="2000" dirty="0"/>
              <a:t>is the language of Article 28 of the Regulation: ‘</a:t>
            </a:r>
            <a:r>
              <a:rPr lang="en-US" sz="2000" i="1" dirty="0">
                <a:solidFill>
                  <a:srgbClr val="FF0000"/>
                </a:solidFill>
              </a:rPr>
              <a:t>A clinical trial may be conducted only where all of the following conditions are met: (a) the anticipated benefits to the subjects or to public health justify the foreseeable risks and inconveniences and compliance with this condition is constantly monitored...’ </a:t>
            </a:r>
            <a:endParaRPr lang="en-US" sz="2000" i="1" dirty="0" smtClean="0">
              <a:solidFill>
                <a:srgbClr val="FF0000"/>
              </a:solidFill>
            </a:endParaRPr>
          </a:p>
          <a:p>
            <a:r>
              <a:rPr lang="en-US" sz="2000" dirty="0" smtClean="0"/>
              <a:t>The </a:t>
            </a:r>
            <a:r>
              <a:rPr lang="en-US" sz="2000" dirty="0"/>
              <a:t>Article does not demand that the expected benefits for the patients’ health are at least equivalent to the possible risks, which leaves space for participation in clinical trials even if it may lead to health risks. </a:t>
            </a:r>
          </a:p>
          <a:p>
            <a:endParaRPr lang="en-US" dirty="0"/>
          </a:p>
        </p:txBody>
      </p:sp>
    </p:spTree>
    <p:extLst>
      <p:ext uri="{BB962C8B-B14F-4D97-AF65-F5344CB8AC3E}">
        <p14:creationId xmlns:p14="http://schemas.microsoft.com/office/powerpoint/2010/main" xmlns="" val="263657433"/>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proportionality</a:t>
            </a:r>
            <a:endParaRPr lang="en-US" dirty="0"/>
          </a:p>
        </p:txBody>
      </p:sp>
      <p:sp>
        <p:nvSpPr>
          <p:cNvPr id="3" name="Content Placeholder 2"/>
          <p:cNvSpPr>
            <a:spLocks noGrp="1"/>
          </p:cNvSpPr>
          <p:nvPr>
            <p:ph idx="1"/>
          </p:nvPr>
        </p:nvSpPr>
        <p:spPr/>
        <p:txBody>
          <a:bodyPr/>
          <a:lstStyle/>
          <a:p>
            <a:r>
              <a:rPr lang="en-US" dirty="0"/>
              <a:t>T</a:t>
            </a:r>
            <a:r>
              <a:rPr lang="en-US" dirty="0" smtClean="0"/>
              <a:t>he </a:t>
            </a:r>
            <a:r>
              <a:rPr lang="en-US" dirty="0"/>
              <a:t>Oviedo Convention provisioned in Article 16 ii  that a research on humans may be undertaken only if ‘the risks which may be incurred… are not disproportionate to the potential benefits of the research’. The word phrasing of the most recent legal documents leaves room for the doctors to conduct trials that test the proportion between the possible risks and side effects of the trial and the need for medical progress. In addition, with regards to the condition that the expected benefits for the subjects’ health exist, the interpretation of the term ‘benefit’ can be broad in order to justify the conduct of research, especially on individuals who are not able to give an informed and legal consent (such as minors or mentally-deficient adults</a:t>
            </a:r>
            <a:r>
              <a:rPr lang="en-US" dirty="0" smtClean="0"/>
              <a:t>).</a:t>
            </a:r>
          </a:p>
          <a:p>
            <a:r>
              <a:rPr lang="en-US" dirty="0" smtClean="0"/>
              <a:t> </a:t>
            </a:r>
            <a:r>
              <a:rPr lang="en-US" dirty="0"/>
              <a:t>Such interpretation can be crucial, given that participation in clinical trials always includes the possibility of health risks that cannot be assessed because of the experimental approach on a new, relatively unknown drug or medical technique. However, this attenuation of the requirement of proportionality is considered necessary for the development of healthcare. Many diseases and sicknesses are still under examination by the medical community, and the world always needs new drugs as a solution to health problems. </a:t>
            </a:r>
          </a:p>
        </p:txBody>
      </p:sp>
    </p:spTree>
    <p:extLst>
      <p:ext uri="{BB962C8B-B14F-4D97-AF65-F5344CB8AC3E}">
        <p14:creationId xmlns:p14="http://schemas.microsoft.com/office/powerpoint/2010/main" xmlns="" val="3482438335"/>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2811" y="1752600"/>
            <a:ext cx="8992789" cy="3363576"/>
          </a:xfrm>
        </p:spPr>
        <p:txBody>
          <a:bodyPr/>
          <a:lstStyle/>
          <a:p>
            <a:r>
              <a:rPr lang="en-US" sz="3200" dirty="0" smtClean="0"/>
              <a:t>Many </a:t>
            </a:r>
            <a:r>
              <a:rPr lang="en-US" sz="3200" dirty="0"/>
              <a:t>diseases and sicknesses are still under examination by the medical community, and the world always needs new drugs as a solution to health problems. </a:t>
            </a:r>
            <a:r>
              <a:rPr lang="en-US" dirty="0"/>
              <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29428972"/>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Need for clinical researches</a:t>
            </a:r>
            <a:endParaRPr lang="en-US" dirty="0"/>
          </a:p>
        </p:txBody>
      </p:sp>
      <p:sp>
        <p:nvSpPr>
          <p:cNvPr id="5" name="Content Placeholder 4"/>
          <p:cNvSpPr>
            <a:spLocks noGrp="1"/>
          </p:cNvSpPr>
          <p:nvPr>
            <p:ph idx="1"/>
          </p:nvPr>
        </p:nvSpPr>
        <p:spPr/>
        <p:txBody>
          <a:bodyPr>
            <a:normAutofit lnSpcReduction="10000"/>
          </a:bodyPr>
          <a:lstStyle/>
          <a:p>
            <a:r>
              <a:rPr lang="en-US" sz="2000" dirty="0"/>
              <a:t>In addition, new diseases, or stronger forms of already existing ones, are a common phenomenon, due to the hazards of modern living (such as exhaust gas, genetically modified food, the greenhouse effect etc</a:t>
            </a:r>
            <a:r>
              <a:rPr lang="en-US" sz="2000" dirty="0" smtClean="0"/>
              <a:t>.).</a:t>
            </a:r>
          </a:p>
          <a:p>
            <a:r>
              <a:rPr lang="en-US" sz="2000" dirty="0" smtClean="0"/>
              <a:t> </a:t>
            </a:r>
            <a:r>
              <a:rPr lang="en-US" sz="2000" dirty="0"/>
              <a:t>Therefore, medical progress is a constant need. In any case, clinical research on humans is possible only if robust scientific data support it, and if the research previously conducted on animals had good results. </a:t>
            </a:r>
            <a:endParaRPr lang="en-US" sz="2000" dirty="0" smtClean="0"/>
          </a:p>
          <a:p>
            <a:r>
              <a:rPr lang="en-US" sz="2000" dirty="0" smtClean="0"/>
              <a:t>These </a:t>
            </a:r>
            <a:r>
              <a:rPr lang="en-US" sz="2000" dirty="0"/>
              <a:t>conditions create the required safety for the participants. There are other requirements, such as the explicit guideline that patients have to be aware of all the relevant information in order to reduce the range of risk. This can be viewed as an effort to find equivalence between the ethical side of the participants’ benefit and the scientific need of research and progress</a:t>
            </a:r>
            <a:r>
              <a:rPr lang="en-US" sz="2000" dirty="0" smtClean="0"/>
              <a:t>.</a:t>
            </a:r>
          </a:p>
          <a:p>
            <a:r>
              <a:rPr lang="en-US" sz="2000" dirty="0" smtClean="0"/>
              <a:t> </a:t>
            </a:r>
            <a:r>
              <a:rPr lang="en-US" sz="2000" dirty="0"/>
              <a:t>It is, after all, evident that the requirement of proportionality must be regularly reviewed and re-interpreted, in view of the ever changing medical and pharmaceutical needs of the population.</a:t>
            </a:r>
          </a:p>
        </p:txBody>
      </p:sp>
    </p:spTree>
    <p:extLst>
      <p:ext uri="{BB962C8B-B14F-4D97-AF65-F5344CB8AC3E}">
        <p14:creationId xmlns:p14="http://schemas.microsoft.com/office/powerpoint/2010/main" xmlns="" val="2119784527"/>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consent</a:t>
            </a:r>
            <a:endParaRPr lang="en-US" dirty="0"/>
          </a:p>
        </p:txBody>
      </p:sp>
      <p:sp>
        <p:nvSpPr>
          <p:cNvPr id="3" name="Content Placeholder 2"/>
          <p:cNvSpPr>
            <a:spLocks noGrp="1"/>
          </p:cNvSpPr>
          <p:nvPr>
            <p:ph idx="1"/>
          </p:nvPr>
        </p:nvSpPr>
        <p:spPr/>
        <p:txBody>
          <a:bodyPr>
            <a:normAutofit/>
          </a:bodyPr>
          <a:lstStyle/>
          <a:p>
            <a:r>
              <a:rPr lang="en-US" sz="2000" dirty="0"/>
              <a:t>Considering the aforementioned contrast between the necessity of medical progress and not only the participants’ welfare, but, above all, human dignity, the existence of an informed consent from the side of the participant in a clinical trial is extremely important (‘requirement of consent’). </a:t>
            </a:r>
            <a:endParaRPr lang="en-US" sz="2000" dirty="0" smtClean="0"/>
          </a:p>
          <a:p>
            <a:r>
              <a:rPr lang="en-US" sz="2000" dirty="0" smtClean="0">
                <a:solidFill>
                  <a:srgbClr val="FF0000"/>
                </a:solidFill>
              </a:rPr>
              <a:t>Therefore</a:t>
            </a:r>
            <a:r>
              <a:rPr lang="en-US" sz="2000" dirty="0">
                <a:solidFill>
                  <a:srgbClr val="FF0000"/>
                </a:solidFill>
              </a:rPr>
              <a:t>, doctors and researchers have to provide explicit information regarding: (1) the nature, (2) the objectives, (3) the benefits, (4) the implications, (5) the risks, and (6) the inconveniences of the clinical trial. </a:t>
            </a:r>
            <a:endParaRPr lang="en-US" sz="2000" dirty="0" smtClean="0">
              <a:solidFill>
                <a:srgbClr val="FF0000"/>
              </a:solidFill>
            </a:endParaRPr>
          </a:p>
          <a:p>
            <a:r>
              <a:rPr lang="en-US" sz="2000" dirty="0" smtClean="0"/>
              <a:t>The </a:t>
            </a:r>
            <a:r>
              <a:rPr lang="en-US" sz="2000" dirty="0"/>
              <a:t>subject shall be informed about the rights and guarantees regarding his or her protection, in particular his or her right to refuse participation and the right to withdraw from the clinical trial at any time without having to provide any justification. </a:t>
            </a:r>
          </a:p>
        </p:txBody>
      </p:sp>
    </p:spTree>
    <p:extLst>
      <p:ext uri="{BB962C8B-B14F-4D97-AF65-F5344CB8AC3E}">
        <p14:creationId xmlns:p14="http://schemas.microsoft.com/office/powerpoint/2010/main" xmlns="" val="2066499077"/>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consent</a:t>
            </a:r>
            <a:endParaRPr lang="en-US" dirty="0"/>
          </a:p>
        </p:txBody>
      </p:sp>
      <p:sp>
        <p:nvSpPr>
          <p:cNvPr id="3" name="Content Placeholder 2"/>
          <p:cNvSpPr>
            <a:spLocks noGrp="1"/>
          </p:cNvSpPr>
          <p:nvPr>
            <p:ph idx="1"/>
          </p:nvPr>
        </p:nvSpPr>
        <p:spPr/>
        <p:txBody>
          <a:bodyPr>
            <a:normAutofit/>
          </a:bodyPr>
          <a:lstStyle/>
          <a:p>
            <a:r>
              <a:rPr lang="en-US" sz="2000" dirty="0"/>
              <a:t>The individual also has to gain knowledge of the conditions under which the clinical trial is to be conducted, including the expected duration of the participation and the obligatory rules related to it (for instance, smoking might be forbidden). </a:t>
            </a:r>
            <a:endParaRPr lang="en-US" sz="2000" dirty="0" smtClean="0"/>
          </a:p>
          <a:p>
            <a:r>
              <a:rPr lang="en-US" sz="2000" dirty="0" smtClean="0"/>
              <a:t>Legal </a:t>
            </a:r>
            <a:r>
              <a:rPr lang="en-US" sz="2000" dirty="0"/>
              <a:t>provisions have special relevance in the aspect that the individual must be aware of the fact that all of his or her personal medical data will be treated confidentially. Furthermore, he/she should be informed that all the collected biological samples will be used for the purposes of the particular research only</a:t>
            </a:r>
            <a:r>
              <a:rPr lang="en-US" sz="2000" dirty="0" smtClean="0"/>
              <a:t>.</a:t>
            </a:r>
          </a:p>
          <a:p>
            <a:r>
              <a:rPr lang="en-US" sz="2000" dirty="0" smtClean="0"/>
              <a:t> </a:t>
            </a:r>
            <a:r>
              <a:rPr lang="en-US" sz="2000" dirty="0"/>
              <a:t>The duty to inform the subject also stretches to the applicable damage compensation system and the availability of the trial’s results. Usually, more information is required according to the specific needs of the individual participant. </a:t>
            </a:r>
            <a:endParaRPr lang="en-US" sz="2000" dirty="0" smtClean="0"/>
          </a:p>
          <a:p>
            <a:r>
              <a:rPr lang="en-US" sz="2000" dirty="0" smtClean="0"/>
              <a:t>All </a:t>
            </a:r>
            <a:r>
              <a:rPr lang="en-US" sz="2000" dirty="0"/>
              <a:t>the above constitute the requirement of consent, which was first vaguely mentioned in the Nuremberg Code, and by the time expanded by the modern regulations.</a:t>
            </a:r>
            <a:r>
              <a:rPr lang="en-US" sz="2000" dirty="0">
                <a:solidFill>
                  <a:srgbClr val="FF0000"/>
                </a:solidFill>
              </a:rPr>
              <a:t> </a:t>
            </a:r>
          </a:p>
        </p:txBody>
      </p:sp>
    </p:spTree>
    <p:extLst>
      <p:ext uri="{BB962C8B-B14F-4D97-AF65-F5344CB8AC3E}">
        <p14:creationId xmlns:p14="http://schemas.microsoft.com/office/powerpoint/2010/main" xmlns="" val="1700838432"/>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consent</a:t>
            </a:r>
            <a:endParaRPr lang="en-US" dirty="0"/>
          </a:p>
        </p:txBody>
      </p:sp>
      <p:sp>
        <p:nvSpPr>
          <p:cNvPr id="3" name="Content Placeholder 2"/>
          <p:cNvSpPr>
            <a:spLocks noGrp="1"/>
          </p:cNvSpPr>
          <p:nvPr>
            <p:ph idx="1"/>
          </p:nvPr>
        </p:nvSpPr>
        <p:spPr/>
        <p:txBody>
          <a:bodyPr>
            <a:normAutofit lnSpcReduction="10000"/>
          </a:bodyPr>
          <a:lstStyle/>
          <a:p>
            <a:r>
              <a:rPr lang="en-US" sz="2000" dirty="0"/>
              <a:t>As a result, the EU Directive and Regulation impose a very strict and explicit legal framework regarding the duty of the conductor of a research to inform the participants. </a:t>
            </a:r>
            <a:endParaRPr lang="en-US" sz="2000" dirty="0" smtClean="0"/>
          </a:p>
          <a:p>
            <a:r>
              <a:rPr lang="en-US" sz="2000" dirty="0" smtClean="0"/>
              <a:t>There </a:t>
            </a:r>
            <a:r>
              <a:rPr lang="en-US" sz="2000" dirty="0"/>
              <a:t>has been criticism about these provisions, as it is regarded that they may cause problems in the conduct of a clinical trial. </a:t>
            </a:r>
            <a:endParaRPr lang="en-US" sz="2000" dirty="0" smtClean="0"/>
          </a:p>
          <a:p>
            <a:r>
              <a:rPr lang="en-US" sz="2000" dirty="0" smtClean="0"/>
              <a:t>The </a:t>
            </a:r>
            <a:r>
              <a:rPr lang="en-US" sz="2000" dirty="0"/>
              <a:t>interest of the participant, though, justifies the obligation for the doctors to provide full information</a:t>
            </a:r>
            <a:r>
              <a:rPr lang="en-US" sz="2000" dirty="0" smtClean="0"/>
              <a:t>.</a:t>
            </a:r>
          </a:p>
          <a:p>
            <a:r>
              <a:rPr lang="en-US" sz="2000" dirty="0" smtClean="0"/>
              <a:t> </a:t>
            </a:r>
            <a:r>
              <a:rPr lang="en-US" sz="2000" dirty="0"/>
              <a:t>Moreover, the principal of consent is a way to secure that the remission of the principle of proportionality remains reasonable and does not permit extreme experimentation. </a:t>
            </a:r>
            <a:endParaRPr lang="en-US" sz="2000" dirty="0" smtClean="0"/>
          </a:p>
          <a:p>
            <a:r>
              <a:rPr lang="en-US" sz="2000" dirty="0" smtClean="0"/>
              <a:t>This </a:t>
            </a:r>
            <a:r>
              <a:rPr lang="en-US" sz="2000" dirty="0"/>
              <a:t>leads to the conclusion that the provisions regarding the principle of consent must be implemented without hesitation, however bureaucratic and time consuming they may be. </a:t>
            </a:r>
          </a:p>
        </p:txBody>
      </p:sp>
    </p:spTree>
    <p:extLst>
      <p:ext uri="{BB962C8B-B14F-4D97-AF65-F5344CB8AC3E}">
        <p14:creationId xmlns:p14="http://schemas.microsoft.com/office/powerpoint/2010/main" xmlns="" val="1766842739"/>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a:t>
            </a:r>
            <a:r>
              <a:rPr lang="en-US" b="1" dirty="0" smtClean="0"/>
              <a:t>consent – special cases</a:t>
            </a:r>
            <a:endParaRPr lang="en-US" dirty="0"/>
          </a:p>
        </p:txBody>
      </p:sp>
      <p:sp>
        <p:nvSpPr>
          <p:cNvPr id="3" name="Content Placeholder 2"/>
          <p:cNvSpPr>
            <a:spLocks noGrp="1"/>
          </p:cNvSpPr>
          <p:nvPr>
            <p:ph idx="1"/>
          </p:nvPr>
        </p:nvSpPr>
        <p:spPr/>
        <p:txBody>
          <a:bodyPr>
            <a:normAutofit/>
          </a:bodyPr>
          <a:lstStyle/>
          <a:p>
            <a:r>
              <a:rPr lang="en-US" sz="2400" dirty="0"/>
              <a:t>Another important issue concerning the consent of the participants arises when the trial is conducted on participants not able to </a:t>
            </a:r>
            <a:r>
              <a:rPr lang="en-US" sz="2400" dirty="0" smtClean="0"/>
              <a:t>consent.</a:t>
            </a:r>
          </a:p>
          <a:p>
            <a:r>
              <a:rPr lang="en-US" sz="2400" dirty="0" smtClean="0"/>
              <a:t>This </a:t>
            </a:r>
            <a:r>
              <a:rPr lang="en-US" sz="2400" dirty="0"/>
              <a:t>issue was not addressed by the Nuremberg Code. </a:t>
            </a:r>
            <a:endParaRPr lang="en-US" sz="2400" dirty="0" smtClean="0"/>
          </a:p>
          <a:p>
            <a:r>
              <a:rPr lang="en-US" sz="2400" dirty="0" smtClean="0"/>
              <a:t>On </a:t>
            </a:r>
            <a:r>
              <a:rPr lang="en-US" sz="2400" dirty="0"/>
              <a:t>the contrary, the latter indirectly allowed clinical trials only on patients with legal capacity. </a:t>
            </a:r>
            <a:endParaRPr lang="en-US" sz="2400" dirty="0" smtClean="0"/>
          </a:p>
          <a:p>
            <a:r>
              <a:rPr lang="en-US" sz="2400" dirty="0" smtClean="0"/>
              <a:t>All </a:t>
            </a:r>
            <a:r>
              <a:rPr lang="en-US" sz="2400" dirty="0"/>
              <a:t>the subsequent regulations, including the Helsinki Declaration of 1964, mention that special caution must be taken in order to conduct a clinical trial on incompetent participants or on children. </a:t>
            </a:r>
          </a:p>
        </p:txBody>
      </p:sp>
    </p:spTree>
    <p:extLst>
      <p:ext uri="{BB962C8B-B14F-4D97-AF65-F5344CB8AC3E}">
        <p14:creationId xmlns:p14="http://schemas.microsoft.com/office/powerpoint/2010/main" xmlns="" val="1655338040"/>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a:t>
            </a:r>
            <a:r>
              <a:rPr lang="en-US" b="1" dirty="0" smtClean="0"/>
              <a:t>consent – vulnerable population</a:t>
            </a:r>
            <a:endParaRPr lang="en-US" dirty="0"/>
          </a:p>
        </p:txBody>
      </p:sp>
      <p:sp>
        <p:nvSpPr>
          <p:cNvPr id="3" name="Content Placeholder 2"/>
          <p:cNvSpPr>
            <a:spLocks noGrp="1"/>
          </p:cNvSpPr>
          <p:nvPr>
            <p:ph idx="1"/>
          </p:nvPr>
        </p:nvSpPr>
        <p:spPr/>
        <p:txBody>
          <a:bodyPr>
            <a:normAutofit lnSpcReduction="10000"/>
          </a:bodyPr>
          <a:lstStyle/>
          <a:p>
            <a:r>
              <a:rPr lang="en-US" sz="2000" dirty="0"/>
              <a:t>In addition, they all specifically underline the importance of taking special care of vulnerable populations that participate on a trial. ‘</a:t>
            </a:r>
            <a:r>
              <a:rPr lang="en-US" sz="2000" dirty="0">
                <a:solidFill>
                  <a:srgbClr val="FF0000"/>
                </a:solidFill>
              </a:rPr>
              <a:t>Vulnerable populations’ include children, mentally incapacitated patients, as well as pregnant women and </a:t>
            </a:r>
            <a:r>
              <a:rPr lang="en-US" sz="2000" dirty="0" smtClean="0">
                <a:solidFill>
                  <a:srgbClr val="FF0000"/>
                </a:solidFill>
              </a:rPr>
              <a:t>prisoners</a:t>
            </a:r>
            <a:r>
              <a:rPr lang="en-US" sz="2000" dirty="0" smtClean="0"/>
              <a:t>.</a:t>
            </a:r>
          </a:p>
          <a:p>
            <a:r>
              <a:rPr lang="en-US" sz="2000" dirty="0" smtClean="0"/>
              <a:t>For </a:t>
            </a:r>
            <a:r>
              <a:rPr lang="en-US" sz="2000" dirty="0"/>
              <a:t>example, Articles 19 and 20 of the Helsinki Declaration mention that ‘19. Some groups and individuals are particularly vulnerable and may have an increased likelihood of being wronged or of incurring additional harm</a:t>
            </a:r>
            <a:r>
              <a:rPr lang="en-US" sz="2000" dirty="0" smtClean="0"/>
              <a:t>.</a:t>
            </a:r>
          </a:p>
          <a:p>
            <a:r>
              <a:rPr lang="en-US" sz="2000" dirty="0" smtClean="0">
                <a:solidFill>
                  <a:srgbClr val="FF0000"/>
                </a:solidFill>
              </a:rPr>
              <a:t> </a:t>
            </a:r>
            <a:r>
              <a:rPr lang="en-US" sz="2000" dirty="0">
                <a:solidFill>
                  <a:srgbClr val="FF0000"/>
                </a:solidFill>
              </a:rPr>
              <a:t>All vulnerable groups and individuals should receive specifically considered protection. </a:t>
            </a:r>
          </a:p>
          <a:p>
            <a:r>
              <a:rPr lang="en-US" sz="2000" dirty="0" smtClean="0"/>
              <a:t>Medical </a:t>
            </a:r>
            <a:r>
              <a:rPr lang="en-US" sz="2000" dirty="0"/>
              <a:t>research with a vulnerable group is only justified if the research is responsive to the health needs or priorities of this group and the research cannot be carried out in a non-vulnerable group. </a:t>
            </a:r>
            <a:endParaRPr lang="en-US" sz="2000" dirty="0" smtClean="0"/>
          </a:p>
          <a:p>
            <a:r>
              <a:rPr lang="en-US" sz="2000" dirty="0" smtClean="0"/>
              <a:t>In </a:t>
            </a:r>
            <a:r>
              <a:rPr lang="en-US" sz="2000" dirty="0"/>
              <a:t>addition, this group should stand to benefit from the knowledge, practices or interventions that result from the research’. </a:t>
            </a:r>
          </a:p>
        </p:txBody>
      </p:sp>
    </p:spTree>
    <p:extLst>
      <p:ext uri="{BB962C8B-B14F-4D97-AF65-F5344CB8AC3E}">
        <p14:creationId xmlns:p14="http://schemas.microsoft.com/office/powerpoint/2010/main" xmlns="" val="1970621392"/>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a:t>
            </a:r>
            <a:r>
              <a:rPr lang="en-US" b="1" dirty="0" smtClean="0"/>
              <a:t>consent – vulnerable population</a:t>
            </a:r>
            <a:endParaRPr lang="en-US" dirty="0"/>
          </a:p>
        </p:txBody>
      </p:sp>
      <p:sp>
        <p:nvSpPr>
          <p:cNvPr id="3" name="Content Placeholder 2"/>
          <p:cNvSpPr>
            <a:spLocks noGrp="1"/>
          </p:cNvSpPr>
          <p:nvPr>
            <p:ph idx="1"/>
          </p:nvPr>
        </p:nvSpPr>
        <p:spPr>
          <a:xfrm>
            <a:off x="1521885" y="1905000"/>
            <a:ext cx="10136715" cy="4267200"/>
          </a:xfrm>
        </p:spPr>
        <p:txBody>
          <a:bodyPr/>
          <a:lstStyle/>
          <a:p>
            <a:r>
              <a:rPr lang="en-US" dirty="0" smtClean="0"/>
              <a:t>When </a:t>
            </a:r>
            <a:r>
              <a:rPr lang="en-US" dirty="0"/>
              <a:t>the subject of a clinical study is not able to give a legal consent, the person who must be informed and sign the legal documents is his or her legal representative, acting on the subject’s behalf</a:t>
            </a:r>
            <a:r>
              <a:rPr lang="en-US" dirty="0" smtClean="0"/>
              <a:t>.</a:t>
            </a:r>
          </a:p>
          <a:p>
            <a:r>
              <a:rPr lang="en-US" dirty="0" smtClean="0"/>
              <a:t> </a:t>
            </a:r>
            <a:r>
              <a:rPr lang="en-US" dirty="0"/>
              <a:t>In these cases, the individual (if he or she is a minor or a mentally challenged individual), must, in addition to his or her legal representative’s informed consent, have clearly expressed the wish to participate in the trial (which must relate directly to the medical condition from which the subject suffers), and have received the aforementioned information in a way that is adequate to his or her level of understanding. </a:t>
            </a:r>
            <a:endParaRPr lang="en-US" dirty="0" smtClean="0"/>
          </a:p>
          <a:p>
            <a:r>
              <a:rPr lang="en-US" dirty="0" smtClean="0"/>
              <a:t>All </a:t>
            </a:r>
            <a:r>
              <a:rPr lang="en-US" dirty="0"/>
              <a:t>necessary information to all participants must be provided in writing, in order to ensure that the participant is aware of all the aspects of the conduct. </a:t>
            </a:r>
            <a:endParaRPr lang="en-US" dirty="0" smtClean="0"/>
          </a:p>
          <a:p>
            <a:r>
              <a:rPr lang="en-US" dirty="0" smtClean="0"/>
              <a:t>When </a:t>
            </a:r>
            <a:r>
              <a:rPr lang="en-US" dirty="0"/>
              <a:t>an individual, despite the detailed information he or she has obtained, fails to meet a rule set for all participants during the conduct of the trial (for example, he/she smokes when is instructed not to do so during participation), the doctors have the right to exclude him or her from then on. </a:t>
            </a:r>
          </a:p>
        </p:txBody>
      </p:sp>
    </p:spTree>
    <p:extLst>
      <p:ext uri="{BB962C8B-B14F-4D97-AF65-F5344CB8AC3E}">
        <p14:creationId xmlns:p14="http://schemas.microsoft.com/office/powerpoint/2010/main" xmlns="" val="4063380378"/>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An overview of clinical research – types and characteristics</a:t>
            </a:r>
            <a:endParaRPr lang="en-US" dirty="0"/>
          </a:p>
        </p:txBody>
      </p:sp>
      <p:sp>
        <p:nvSpPr>
          <p:cNvPr id="3" name="Content Placeholder 2"/>
          <p:cNvSpPr>
            <a:spLocks noGrp="1"/>
          </p:cNvSpPr>
          <p:nvPr>
            <p:ph idx="1"/>
          </p:nvPr>
        </p:nvSpPr>
        <p:spPr>
          <a:xfrm>
            <a:off x="1521885" y="1905000"/>
            <a:ext cx="9831915" cy="4648200"/>
          </a:xfrm>
        </p:spPr>
        <p:txBody>
          <a:bodyPr/>
          <a:lstStyle/>
          <a:p>
            <a:r>
              <a:rPr lang="en-US" dirty="0"/>
              <a:t>I</a:t>
            </a:r>
            <a:r>
              <a:rPr lang="en-US" dirty="0" smtClean="0"/>
              <a:t>t </a:t>
            </a:r>
            <a:r>
              <a:rPr lang="en-US" dirty="0"/>
              <a:t>is important to note that clinical research can be divided into two </a:t>
            </a:r>
            <a:r>
              <a:rPr lang="en-US" dirty="0" smtClean="0"/>
              <a:t>categories: </a:t>
            </a:r>
          </a:p>
          <a:p>
            <a:r>
              <a:rPr lang="en-US" dirty="0" smtClean="0"/>
              <a:t>1. On </a:t>
            </a:r>
            <a:r>
              <a:rPr lang="en-US" dirty="0"/>
              <a:t>one hand, we can </a:t>
            </a:r>
            <a:r>
              <a:rPr lang="en-US" dirty="0" smtClean="0"/>
              <a:t>recognize </a:t>
            </a:r>
            <a:r>
              <a:rPr lang="en-US" dirty="0"/>
              <a:t>the clinical observational studies in which patients are suffering from the same sickness. The doctors measure their everyday conditions and draw conclusions based on the measurements symptoms they perceive. Observational studies do not affect the patients’ health, since no drug is given and no intervention takes place. Therefore, the conditions for observational studies to be allowed are remarkably less severe than those for the other type of clinical research, the interventional studies. </a:t>
            </a:r>
            <a:endParaRPr lang="en-US" dirty="0" smtClean="0"/>
          </a:p>
          <a:p>
            <a:r>
              <a:rPr lang="en-US" dirty="0" smtClean="0"/>
              <a:t>2. In interventional </a:t>
            </a:r>
            <a:r>
              <a:rPr lang="en-US" dirty="0"/>
              <a:t>studies, doctors are trying to measure the effect of a new drug given to the participants, by observing and comparing the results of its use. On several occasions, participants given a placebo (ineffective treatment) instead of the drug that is being tested are randomly chosen, in order to better comprehend the effects on patients. </a:t>
            </a:r>
          </a:p>
        </p:txBody>
      </p:sp>
    </p:spTree>
    <p:extLst>
      <p:ext uri="{BB962C8B-B14F-4D97-AF65-F5344CB8AC3E}">
        <p14:creationId xmlns:p14="http://schemas.microsoft.com/office/powerpoint/2010/main" xmlns="" val="893796641"/>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regulations of clinical research in Serbia </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936876770"/>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REVIEW BOARDS</a:t>
            </a:r>
          </a:p>
        </p:txBody>
      </p:sp>
      <p:sp>
        <p:nvSpPr>
          <p:cNvPr id="5" name="Content Placeholder 4"/>
          <p:cNvSpPr>
            <a:spLocks noGrp="1"/>
          </p:cNvSpPr>
          <p:nvPr>
            <p:ph idx="1"/>
          </p:nvPr>
        </p:nvSpPr>
        <p:spPr/>
        <p:txBody>
          <a:bodyPr/>
          <a:lstStyle/>
          <a:p>
            <a:pPr lvl="0"/>
            <a:r>
              <a:rPr lang="en-US" dirty="0"/>
              <a:t>In contemporary medicine the role of review boards has become </a:t>
            </a:r>
            <a:r>
              <a:rPr lang="en-US" dirty="0" smtClean="0"/>
              <a:t>increasingly </a:t>
            </a:r>
            <a:r>
              <a:rPr lang="en-US" dirty="0"/>
              <a:t>important and an integral part of the health care </a:t>
            </a:r>
            <a:r>
              <a:rPr lang="en-US" dirty="0" smtClean="0"/>
              <a:t>system.</a:t>
            </a:r>
            <a:endParaRPr lang="en-US" baseline="30000" dirty="0"/>
          </a:p>
          <a:p>
            <a:pPr lvl="0"/>
            <a:r>
              <a:rPr lang="en-US" dirty="0" smtClean="0">
                <a:solidFill>
                  <a:srgbClr val="FF0000"/>
                </a:solidFill>
              </a:rPr>
              <a:t>Review </a:t>
            </a:r>
            <a:r>
              <a:rPr lang="en-US" dirty="0">
                <a:solidFill>
                  <a:srgbClr val="FF0000"/>
                </a:solidFill>
              </a:rPr>
              <a:t>boards (committees, commissions, councils) present a speciﬁc form of organized decision- making that systematically and continuously refers to the ethical dimension of health care, humanities, science and innovation in health </a:t>
            </a:r>
            <a:r>
              <a:rPr lang="en-US" dirty="0" smtClean="0">
                <a:solidFill>
                  <a:srgbClr val="FF0000"/>
                </a:solidFill>
              </a:rPr>
              <a:t>policy.</a:t>
            </a:r>
            <a:endParaRPr lang="en-US" baseline="30000" dirty="0">
              <a:solidFill>
                <a:srgbClr val="FF0000"/>
              </a:solidFill>
            </a:endParaRPr>
          </a:p>
          <a:p>
            <a:pPr lvl="0"/>
            <a:r>
              <a:rPr lang="en-US" dirty="0" smtClean="0"/>
              <a:t>Often </a:t>
            </a:r>
            <a:r>
              <a:rPr lang="en-US" dirty="0"/>
              <a:t>they carry a different attribute (bioethics, clinical, research, health care, counseling, etc.), </a:t>
            </a:r>
            <a:r>
              <a:rPr lang="en-US" dirty="0" smtClean="0"/>
              <a:t>relating </a:t>
            </a:r>
            <a:r>
              <a:rPr lang="en-US" dirty="0"/>
              <a:t>to the tasks they perform, but basically it means the team approaches the issues that are not only factual, but basically normative. </a:t>
            </a:r>
            <a:endParaRPr lang="en-US" dirty="0" smtClean="0"/>
          </a:p>
          <a:p>
            <a:pPr lvl="0"/>
            <a:r>
              <a:rPr lang="en-US" dirty="0" smtClean="0"/>
              <a:t>The </a:t>
            </a:r>
            <a:r>
              <a:rPr lang="en-US" dirty="0"/>
              <a:t>boards often make different reviews based on the actual level of professional standards and of the empirical facts. This concept of ethics work is in line in Serbia as well.</a:t>
            </a:r>
          </a:p>
          <a:p>
            <a:endParaRPr lang="en-US" dirty="0"/>
          </a:p>
        </p:txBody>
      </p:sp>
    </p:spTree>
    <p:extLst>
      <p:ext uri="{BB962C8B-B14F-4D97-AF65-F5344CB8AC3E}">
        <p14:creationId xmlns:p14="http://schemas.microsoft.com/office/powerpoint/2010/main" xmlns="" val="3752501229"/>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Board</a:t>
            </a:r>
            <a:endParaRPr lang="en-US" dirty="0"/>
          </a:p>
        </p:txBody>
      </p:sp>
      <p:sp>
        <p:nvSpPr>
          <p:cNvPr id="3" name="Content Placeholder 2"/>
          <p:cNvSpPr>
            <a:spLocks noGrp="1"/>
          </p:cNvSpPr>
          <p:nvPr>
            <p:ph idx="1"/>
          </p:nvPr>
        </p:nvSpPr>
        <p:spPr/>
        <p:txBody>
          <a:bodyPr>
            <a:normAutofit lnSpcReduction="10000"/>
          </a:bodyPr>
          <a:lstStyle/>
          <a:p>
            <a:r>
              <a:rPr lang="en-US" dirty="0"/>
              <a:t>The legal base for the inclusion of ethics bodies’ work in health care </a:t>
            </a:r>
            <a:r>
              <a:rPr lang="en-US" dirty="0" smtClean="0"/>
              <a:t>institutions </a:t>
            </a:r>
            <a:r>
              <a:rPr lang="en-US" dirty="0"/>
              <a:t>of Serbia in the past was mainly the result of internal regulations, primarily the statute of the institutions. The legitimacy generally originated from the era of the former state through the General Act on the organization of health services </a:t>
            </a:r>
            <a:r>
              <a:rPr lang="en-US" dirty="0" smtClean="0"/>
              <a:t>from </a:t>
            </a:r>
            <a:r>
              <a:rPr lang="en-US" dirty="0"/>
              <a:t>1960. </a:t>
            </a:r>
            <a:endParaRPr lang="en-US" dirty="0" smtClean="0"/>
          </a:p>
          <a:p>
            <a:r>
              <a:rPr lang="en-US" dirty="0" smtClean="0">
                <a:solidFill>
                  <a:srgbClr val="FF0000"/>
                </a:solidFill>
              </a:rPr>
              <a:t>The </a:t>
            </a:r>
            <a:r>
              <a:rPr lang="en-US" dirty="0">
                <a:solidFill>
                  <a:srgbClr val="FF0000"/>
                </a:solidFill>
              </a:rPr>
              <a:t>concept of ethical decision-making was ﬁrst brought into the law by </a:t>
            </a:r>
            <a:r>
              <a:rPr lang="en-US" dirty="0" smtClean="0">
                <a:solidFill>
                  <a:srgbClr val="FF0000"/>
                </a:solidFill>
              </a:rPr>
              <a:t>dealing </a:t>
            </a:r>
            <a:r>
              <a:rPr lang="en-US" dirty="0">
                <a:solidFill>
                  <a:srgbClr val="FF0000"/>
                </a:solidFill>
              </a:rPr>
              <a:t>with the issues of abortion</a:t>
            </a:r>
            <a:r>
              <a:rPr lang="en-US" dirty="0"/>
              <a:t>, primarily in the form of a special counseling com- mission, and later the ethics </a:t>
            </a:r>
            <a:r>
              <a:rPr lang="en-US" dirty="0" smtClean="0"/>
              <a:t>board.</a:t>
            </a:r>
            <a:endParaRPr lang="en-US" baseline="30000" dirty="0"/>
          </a:p>
          <a:p>
            <a:r>
              <a:rPr lang="en-US" dirty="0" smtClean="0">
                <a:solidFill>
                  <a:srgbClr val="FF0000"/>
                </a:solidFill>
              </a:rPr>
              <a:t>The </a:t>
            </a:r>
            <a:r>
              <a:rPr lang="en-US" dirty="0">
                <a:solidFill>
                  <a:srgbClr val="FF0000"/>
                </a:solidFill>
              </a:rPr>
              <a:t>board has ﬁve members and ﬁve deputies consisting of a specialist in gynecology and obstetrics, pediatric specialists, </a:t>
            </a:r>
            <a:r>
              <a:rPr lang="en-US" dirty="0" smtClean="0">
                <a:solidFill>
                  <a:srgbClr val="FF0000"/>
                </a:solidFill>
              </a:rPr>
              <a:t>specialists </a:t>
            </a:r>
            <a:r>
              <a:rPr lang="en-US" dirty="0">
                <a:solidFill>
                  <a:srgbClr val="FF0000"/>
                </a:solidFill>
              </a:rPr>
              <a:t>in neuropsychiatry (psychiatrist), a specialist in internal medicine, and a lawyer, who are teaching professors at medical or law school, or a practitioner in medicine or law</a:t>
            </a:r>
            <a:r>
              <a:rPr lang="en-US" dirty="0" smtClean="0">
                <a:solidFill>
                  <a:srgbClr val="FF0000"/>
                </a:solidFill>
              </a:rPr>
              <a:t>.</a:t>
            </a:r>
          </a:p>
          <a:p>
            <a:r>
              <a:rPr lang="en-US" dirty="0" smtClean="0"/>
              <a:t> </a:t>
            </a:r>
            <a:r>
              <a:rPr lang="en-US" dirty="0"/>
              <a:t>President of the Ethics Board is a specialist in gynecology and obstetrics. It works in a session and during the decision-making may consult specialists from other ﬁelds of medicine</a:t>
            </a:r>
            <a:r>
              <a:rPr lang="en-US" dirty="0" smtClean="0"/>
              <a:t>.</a:t>
            </a:r>
          </a:p>
          <a:p>
            <a:r>
              <a:rPr lang="en-US" dirty="0" smtClean="0"/>
              <a:t> </a:t>
            </a:r>
            <a:r>
              <a:rPr lang="en-US" dirty="0"/>
              <a:t>The Ethics Board decides unanimously about the fact if conditions for abortion exist or not. The decision of the board must be explained and based on legal arguments.</a:t>
            </a:r>
          </a:p>
          <a:p>
            <a:pPr lvl="0"/>
            <a:endParaRPr lang="en-US" dirty="0"/>
          </a:p>
          <a:p>
            <a:endParaRPr lang="en-US" dirty="0"/>
          </a:p>
        </p:txBody>
      </p:sp>
    </p:spTree>
    <p:extLst>
      <p:ext uri="{BB962C8B-B14F-4D97-AF65-F5344CB8AC3E}">
        <p14:creationId xmlns:p14="http://schemas.microsoft.com/office/powerpoint/2010/main" xmlns="" val="301449837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Ethics Board of Serbia</a:t>
            </a:r>
          </a:p>
        </p:txBody>
      </p:sp>
      <p:sp>
        <p:nvSpPr>
          <p:cNvPr id="3" name="Content Placeholder 2"/>
          <p:cNvSpPr>
            <a:spLocks noGrp="1"/>
          </p:cNvSpPr>
          <p:nvPr>
            <p:ph idx="1"/>
          </p:nvPr>
        </p:nvSpPr>
        <p:spPr/>
        <p:txBody>
          <a:bodyPr/>
          <a:lstStyle/>
          <a:p>
            <a:r>
              <a:rPr lang="en-US" dirty="0"/>
              <a:t>In other areas of health practice the work of similar boards was quite neglected, both from the ethics and law accepted principles, which did not ﬁnd their place in medical law considerations. The ﬁrst wider approach to the issues of review boards in Serbian legislation begun from </a:t>
            </a:r>
            <a:r>
              <a:rPr lang="en-US" dirty="0" smtClean="0"/>
              <a:t>2005.</a:t>
            </a:r>
            <a:endParaRPr lang="en-US" baseline="30000" dirty="0"/>
          </a:p>
          <a:p>
            <a:r>
              <a:rPr lang="en-US" dirty="0" smtClean="0"/>
              <a:t> </a:t>
            </a:r>
            <a:r>
              <a:rPr lang="en-US" dirty="0"/>
              <a:t>The boards were obligatory to be established in each health care institution. Relating the content the members of the ethics committee are appointed from health care practitioners of the health care facility and law school graduate citizens, who live or work in the territory for which the health care facility was founded. </a:t>
            </a:r>
            <a:endParaRPr lang="en-US" dirty="0" smtClean="0"/>
          </a:p>
          <a:p>
            <a:r>
              <a:rPr lang="en-US" dirty="0" smtClean="0"/>
              <a:t>There </a:t>
            </a:r>
            <a:r>
              <a:rPr lang="en-US" dirty="0"/>
              <a:t>was not a difference whether these </a:t>
            </a:r>
            <a:r>
              <a:rPr lang="en-US" dirty="0" smtClean="0"/>
              <a:t>committees </a:t>
            </a:r>
            <a:r>
              <a:rPr lang="en-US" dirty="0"/>
              <a:t>have been established for research or clinical decisions. Their competencies were therefore broad. </a:t>
            </a:r>
            <a:endParaRPr lang="en-US" dirty="0" smtClean="0"/>
          </a:p>
          <a:p>
            <a:r>
              <a:rPr lang="en-US" dirty="0" smtClean="0"/>
              <a:t>The </a:t>
            </a:r>
            <a:r>
              <a:rPr lang="en-US" dirty="0"/>
              <a:t>regulations on research protocols later had undergone changes by making decisions on commercial and multicenter studies at the national level of decision-making by the Ethics Board of Serbia (EBS).</a:t>
            </a:r>
          </a:p>
        </p:txBody>
      </p:sp>
    </p:spTree>
    <p:extLst>
      <p:ext uri="{BB962C8B-B14F-4D97-AF65-F5344CB8AC3E}">
        <p14:creationId xmlns:p14="http://schemas.microsoft.com/office/powerpoint/2010/main" xmlns="" val="360253299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Board of Serbia and clinical research</a:t>
            </a:r>
            <a:endParaRPr lang="en-US" dirty="0"/>
          </a:p>
        </p:txBody>
      </p:sp>
      <p:sp>
        <p:nvSpPr>
          <p:cNvPr id="3" name="Content Placeholder 2"/>
          <p:cNvSpPr>
            <a:spLocks noGrp="1"/>
          </p:cNvSpPr>
          <p:nvPr>
            <p:ph idx="1"/>
          </p:nvPr>
        </p:nvSpPr>
        <p:spPr/>
        <p:txBody>
          <a:bodyPr/>
          <a:lstStyle/>
          <a:p>
            <a:pPr marL="204788" lvl="1">
              <a:spcBef>
                <a:spcPts val="1350"/>
              </a:spcBef>
              <a:buFont typeface="Arial" panose="020B0604020202020204" pitchFamily="34" charset="0"/>
              <a:buChar char="▪"/>
            </a:pPr>
            <a:r>
              <a:rPr lang="en-US" sz="2400" dirty="0"/>
              <a:t>The EBS was established by the law from 2005 with the aim to decide on the medico-ethical issues in the performance of clinical research and other health care services. </a:t>
            </a:r>
            <a:endParaRPr lang="en-US" sz="2400" dirty="0" smtClean="0"/>
          </a:p>
          <a:p>
            <a:pPr marL="204788" lvl="1">
              <a:spcBef>
                <a:spcPts val="1350"/>
              </a:spcBef>
              <a:buFont typeface="Arial" panose="020B0604020202020204" pitchFamily="34" charset="0"/>
              <a:buChar char="▪"/>
            </a:pPr>
            <a:r>
              <a:rPr lang="en-US" sz="2400" dirty="0" smtClean="0"/>
              <a:t>During </a:t>
            </a:r>
            <a:r>
              <a:rPr lang="en-US" sz="2400" dirty="0"/>
              <a:t>the ﬁrst period it was in the process of increasing their work on the stable grounds, since it was based on the law. </a:t>
            </a:r>
            <a:endParaRPr lang="en-US" sz="2400" dirty="0" smtClean="0"/>
          </a:p>
          <a:p>
            <a:pPr marL="204788" lvl="1">
              <a:spcBef>
                <a:spcPts val="1350"/>
              </a:spcBef>
              <a:buFont typeface="Arial" panose="020B0604020202020204" pitchFamily="34" charset="0"/>
              <a:buChar char="▪"/>
            </a:pPr>
            <a:r>
              <a:rPr lang="en-US" sz="2400" dirty="0" smtClean="0"/>
              <a:t>The </a:t>
            </a:r>
            <a:r>
              <a:rPr lang="en-US" sz="2400" dirty="0"/>
              <a:t>ﬁrst autonomous internal acts of this body were the rules of procedure and the document adopted in 2009 under the title Principles of Medical Ethics.</a:t>
            </a:r>
          </a:p>
          <a:p>
            <a:endParaRPr lang="en-US" dirty="0"/>
          </a:p>
        </p:txBody>
      </p:sp>
    </p:spTree>
    <p:extLst>
      <p:ext uri="{BB962C8B-B14F-4D97-AF65-F5344CB8AC3E}">
        <p14:creationId xmlns:p14="http://schemas.microsoft.com/office/powerpoint/2010/main" xmlns="" val="909858235"/>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Ethics Board</a:t>
            </a:r>
            <a:endParaRPr lang="en-US" dirty="0"/>
          </a:p>
        </p:txBody>
      </p:sp>
      <p:sp>
        <p:nvSpPr>
          <p:cNvPr id="3" name="Content Placeholder 2"/>
          <p:cNvSpPr>
            <a:spLocks noGrp="1"/>
          </p:cNvSpPr>
          <p:nvPr>
            <p:ph idx="1"/>
          </p:nvPr>
        </p:nvSpPr>
        <p:spPr/>
        <p:txBody>
          <a:bodyPr/>
          <a:lstStyle/>
          <a:p>
            <a:r>
              <a:rPr lang="en-US" dirty="0" smtClean="0"/>
              <a:t>By </a:t>
            </a:r>
            <a:r>
              <a:rPr lang="en-US" dirty="0"/>
              <a:t>deﬁnition the ethics board is such a kind of professional body that monitors the providing and implementation of health care on the principles of professional ethics, the principles of respect for human rights and values and the rights of the child, as well as the code of conduct of employees in the health institution</a:t>
            </a:r>
            <a:r>
              <a:rPr lang="en-US" dirty="0" smtClean="0"/>
              <a:t>.</a:t>
            </a:r>
          </a:p>
          <a:p>
            <a:r>
              <a:rPr lang="en-US" dirty="0" smtClean="0"/>
              <a:t> </a:t>
            </a:r>
            <a:r>
              <a:rPr lang="en-US" dirty="0"/>
              <a:t>The director of a health care institution </a:t>
            </a:r>
            <a:r>
              <a:rPr lang="en-US" dirty="0" smtClean="0"/>
              <a:t>nominates </a:t>
            </a:r>
            <a:r>
              <a:rPr lang="en-US" dirty="0"/>
              <a:t>the ethics board at the proposal of the Expert Council</a:t>
            </a:r>
            <a:r>
              <a:rPr lang="en-US" dirty="0" smtClean="0"/>
              <a:t>.</a:t>
            </a:r>
          </a:p>
          <a:p>
            <a:r>
              <a:rPr lang="en-US" dirty="0" smtClean="0"/>
              <a:t> </a:t>
            </a:r>
            <a:r>
              <a:rPr lang="en-US" dirty="0"/>
              <a:t>The members are appointed from the ranks of the employed health care practitioners and health </a:t>
            </a:r>
            <a:r>
              <a:rPr lang="en-US" dirty="0" smtClean="0"/>
              <a:t>associates </a:t>
            </a:r>
            <a:r>
              <a:rPr lang="en-US" dirty="0"/>
              <a:t>in the health care institution. </a:t>
            </a:r>
            <a:endParaRPr lang="en-US" dirty="0" smtClean="0"/>
          </a:p>
          <a:p>
            <a:r>
              <a:rPr lang="en-US" dirty="0" smtClean="0"/>
              <a:t>A </a:t>
            </a:r>
            <a:r>
              <a:rPr lang="en-US" dirty="0"/>
              <a:t>person may be appointed as a member of the ethics board who, in the pursuit of the profession, is distinguished in respecting the moral and ethical principles of the medical profession</a:t>
            </a:r>
            <a:r>
              <a:rPr lang="en-US" dirty="0" smtClean="0"/>
              <a:t>.</a:t>
            </a:r>
          </a:p>
          <a:p>
            <a:r>
              <a:rPr lang="en-US" dirty="0" smtClean="0"/>
              <a:t> </a:t>
            </a:r>
            <a:r>
              <a:rPr lang="en-US" dirty="0"/>
              <a:t>A person may be a </a:t>
            </a:r>
            <a:r>
              <a:rPr lang="en-US" dirty="0" smtClean="0"/>
              <a:t>member </a:t>
            </a:r>
            <a:r>
              <a:rPr lang="en-US" dirty="0"/>
              <a:t>of the ethics committee for a maximum of two terms. The composition, number of members and manner of work of the ethics committee is regulated by the statute of the health institution (Article 130).</a:t>
            </a:r>
          </a:p>
          <a:p>
            <a:pPr lvl="0"/>
            <a:endParaRPr lang="en-US" dirty="0"/>
          </a:p>
          <a:p>
            <a:endParaRPr lang="en-US" dirty="0"/>
          </a:p>
        </p:txBody>
      </p:sp>
    </p:spTree>
    <p:extLst>
      <p:ext uri="{BB962C8B-B14F-4D97-AF65-F5344CB8AC3E}">
        <p14:creationId xmlns:p14="http://schemas.microsoft.com/office/powerpoint/2010/main" xmlns="" val="614943901"/>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t>The tasks of the ethics board of the health care institution are to:</a:t>
            </a:r>
            <a:r>
              <a:rPr lang="en-US" sz="3200" dirty="0"/>
              <a:t/>
            </a:r>
            <a:br>
              <a:rPr lang="en-US" sz="3200" dirty="0"/>
            </a:br>
            <a:endParaRPr lang="en-US" dirty="0"/>
          </a:p>
        </p:txBody>
      </p:sp>
      <p:sp>
        <p:nvSpPr>
          <p:cNvPr id="4" name="Content Placeholder 3"/>
          <p:cNvSpPr>
            <a:spLocks noGrp="1"/>
          </p:cNvSpPr>
          <p:nvPr>
            <p:ph sz="half" idx="1"/>
          </p:nvPr>
        </p:nvSpPr>
        <p:spPr>
          <a:xfrm>
            <a:off x="762000" y="1905000"/>
            <a:ext cx="5181561" cy="4724400"/>
          </a:xfrm>
        </p:spPr>
        <p:txBody>
          <a:bodyPr>
            <a:normAutofit fontScale="92500" lnSpcReduction="10000"/>
          </a:bodyPr>
          <a:lstStyle/>
          <a:p>
            <a:pPr lvl="1"/>
            <a:r>
              <a:rPr lang="en-US" sz="1600" dirty="0"/>
              <a:t>monitor and analyze the application of the principles of professional ethics in </a:t>
            </a:r>
            <a:r>
              <a:rPr lang="en-US" sz="1600" dirty="0" smtClean="0"/>
              <a:t>performing </a:t>
            </a:r>
            <a:r>
              <a:rPr lang="en-US" sz="1600" dirty="0"/>
              <a:t>health care activities and propose measures for their improvement;</a:t>
            </a:r>
            <a:endParaRPr lang="en-US" sz="2000" dirty="0"/>
          </a:p>
          <a:p>
            <a:pPr lvl="1"/>
            <a:r>
              <a:rPr lang="en-US" sz="1600" dirty="0"/>
              <a:t>monitor and analyze the implementation of codes of conduct of employees in the health care institution and propose measures for their improvement;</a:t>
            </a:r>
            <a:endParaRPr lang="en-US" sz="2000" dirty="0"/>
          </a:p>
          <a:p>
            <a:pPr lvl="1"/>
            <a:r>
              <a:rPr lang="en-US" sz="1600" dirty="0"/>
              <a:t>approve the implementation of scientiﬁc research in the ﬁeld of health, medical research, research in the ﬁeld of public health, as well as to monitor their </a:t>
            </a:r>
            <a:r>
              <a:rPr lang="en-US" sz="1600" dirty="0" smtClean="0"/>
              <a:t>implementation</a:t>
            </a:r>
            <a:r>
              <a:rPr lang="en-US" sz="1600" dirty="0"/>
              <a:t>;</a:t>
            </a:r>
            <a:endParaRPr lang="en-US" sz="2000" dirty="0"/>
          </a:p>
          <a:p>
            <a:pPr lvl="1"/>
            <a:r>
              <a:rPr lang="en-US" sz="1600" dirty="0"/>
              <a:t>approve the taking of human organs, cells, and tissues from a living donor or deceased person in accordance with the law and give an opinion on ethical and other issues in the process of transplantation, i.e., application of cells and tissues;</a:t>
            </a:r>
            <a:endParaRPr lang="en-US" sz="2000" dirty="0"/>
          </a:p>
          <a:p>
            <a:pPr lvl="1"/>
            <a:r>
              <a:rPr lang="en-US" sz="1600" dirty="0"/>
              <a:t>consider ethical issues and make decisions regarding the taking of parts of the human body for scientiﬁc-teaching purposes, in accordance with the law;</a:t>
            </a:r>
            <a:endParaRPr lang="en-US" sz="2000" dirty="0"/>
          </a:p>
          <a:p>
            <a:endParaRPr lang="en-US" dirty="0"/>
          </a:p>
        </p:txBody>
      </p:sp>
      <p:sp>
        <p:nvSpPr>
          <p:cNvPr id="5" name="Content Placeholder 4"/>
          <p:cNvSpPr>
            <a:spLocks noGrp="1"/>
          </p:cNvSpPr>
          <p:nvPr>
            <p:ph sz="half" idx="2"/>
          </p:nvPr>
        </p:nvSpPr>
        <p:spPr>
          <a:xfrm>
            <a:off x="6248443" y="1905000"/>
            <a:ext cx="5333957" cy="4267200"/>
          </a:xfrm>
        </p:spPr>
        <p:txBody>
          <a:bodyPr>
            <a:normAutofit fontScale="92500" lnSpcReduction="10000"/>
          </a:bodyPr>
          <a:lstStyle/>
          <a:p>
            <a:pPr lvl="1"/>
            <a:r>
              <a:rPr lang="en-US" sz="1600" dirty="0"/>
              <a:t>consider ethical issues related to the implementation of measures for the </a:t>
            </a:r>
            <a:r>
              <a:rPr lang="en-US" sz="1600" dirty="0" smtClean="0"/>
              <a:t>treatment </a:t>
            </a:r>
            <a:r>
              <a:rPr lang="en-US" sz="1600" dirty="0"/>
              <a:t>of infertility by biomedical assisted fertilization procedures, in accordance with the law;</a:t>
            </a:r>
            <a:endParaRPr lang="en-US" sz="2000" dirty="0"/>
          </a:p>
          <a:p>
            <a:pPr lvl="1"/>
            <a:r>
              <a:rPr lang="en-US" sz="1600" dirty="0"/>
              <a:t>monitor, analyze, and give opinions on the ethics of the relationship between health professionals, health care assistants, and patients;</a:t>
            </a:r>
            <a:endParaRPr lang="en-US" sz="2000" dirty="0"/>
          </a:p>
          <a:p>
            <a:pPr lvl="1"/>
            <a:r>
              <a:rPr lang="en-US" sz="1600" dirty="0"/>
              <a:t>monitor, analyze, and give opinions on the application of the principles of </a:t>
            </a:r>
            <a:r>
              <a:rPr lang="en-US" sz="1600" dirty="0" smtClean="0"/>
              <a:t>professional </a:t>
            </a:r>
            <a:r>
              <a:rPr lang="en-US" sz="1600" dirty="0"/>
              <a:t>ethics in the prevention, diagnosis, treatment, health care, </a:t>
            </a:r>
            <a:r>
              <a:rPr lang="en-US" sz="1600" dirty="0" smtClean="0"/>
              <a:t>rehabilitation</a:t>
            </a:r>
            <a:r>
              <a:rPr lang="en-US" sz="1600" dirty="0"/>
              <a:t>, research, as well as on the introduction of new health technologies;</a:t>
            </a:r>
            <a:endParaRPr lang="en-US" sz="2000" dirty="0"/>
          </a:p>
          <a:p>
            <a:pPr lvl="1"/>
            <a:r>
              <a:rPr lang="en-US" sz="1600" dirty="0"/>
              <a:t>contribute to the advancement of the application of the principles of professional ethics in pursuit of the health care industry and the development of partnerships between health care professionals, health care associates, and patients;</a:t>
            </a:r>
            <a:endParaRPr lang="en-US" sz="2000" dirty="0"/>
          </a:p>
          <a:p>
            <a:pPr lvl="1"/>
            <a:r>
              <a:rPr lang="en-US" sz="1600" dirty="0"/>
              <a:t>perform advisory function and considers other ethical issues in performing the activities of the health care institution;</a:t>
            </a:r>
            <a:endParaRPr lang="en-US" sz="2000" dirty="0"/>
          </a:p>
          <a:p>
            <a:pPr lvl="1"/>
            <a:r>
              <a:rPr lang="en-US" sz="1600" dirty="0"/>
              <a:t>cooperate with the ethical board of the competent chamber (Article 131).</a:t>
            </a:r>
            <a:endParaRPr lang="en-US" sz="2000" dirty="0"/>
          </a:p>
          <a:p>
            <a:endParaRPr lang="en-US" dirty="0"/>
          </a:p>
        </p:txBody>
      </p:sp>
    </p:spTree>
    <p:extLst>
      <p:ext uri="{BB962C8B-B14F-4D97-AF65-F5344CB8AC3E}">
        <p14:creationId xmlns:p14="http://schemas.microsoft.com/office/powerpoint/2010/main" xmlns="" val="252870854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lvl="1"/>
            <a:r>
              <a:rPr lang="en-US" dirty="0"/>
              <a:t>The jurisdiction, composition, conditions and manner of work of the ethics committee of a health institution with regard to clinical trials of medicines and medical devices are governed by the provisions of the law governing medicinal products and the law governing medical </a:t>
            </a:r>
            <a:r>
              <a:rPr lang="en-US" dirty="0" smtClean="0"/>
              <a:t>devices</a:t>
            </a:r>
            <a:r>
              <a:rPr lang="en-US" dirty="0" smtClean="0">
                <a:solidFill>
                  <a:srgbClr val="FF0000"/>
                </a:solidFill>
              </a:rPr>
              <a:t>.</a:t>
            </a:r>
            <a:r>
              <a:rPr lang="en-US" sz="3200" dirty="0">
                <a:solidFill>
                  <a:srgbClr val="FF0000"/>
                </a:solidFill>
              </a:rPr>
              <a:t/>
            </a:r>
            <a:br>
              <a:rPr lang="en-US" sz="3200" dirty="0">
                <a:solidFill>
                  <a:srgbClr val="FF0000"/>
                </a:solidFill>
              </a:rPr>
            </a:br>
            <a:endParaRPr lang="en-US" dirty="0">
              <a:solidFill>
                <a:srgbClr val="FF0000"/>
              </a:solidFill>
            </a:endParaRPr>
          </a:p>
        </p:txBody>
      </p:sp>
      <p:sp>
        <p:nvSpPr>
          <p:cNvPr id="6" name="Text Placeholder 5"/>
          <p:cNvSpPr>
            <a:spLocks noGrp="1"/>
          </p:cNvSpPr>
          <p:nvPr>
            <p:ph type="body" idx="1"/>
          </p:nvPr>
        </p:nvSpPr>
        <p:spPr/>
        <p:txBody>
          <a:bodyPr/>
          <a:lstStyle/>
          <a:p>
            <a:r>
              <a:rPr lang="en-US" dirty="0" smtClean="0"/>
              <a:t>Article 132</a:t>
            </a:r>
            <a:endParaRPr lang="en-US" dirty="0"/>
          </a:p>
        </p:txBody>
      </p:sp>
    </p:spTree>
    <p:extLst>
      <p:ext uri="{BB962C8B-B14F-4D97-AF65-F5344CB8AC3E}">
        <p14:creationId xmlns:p14="http://schemas.microsoft.com/office/powerpoint/2010/main" xmlns="" val="220935833"/>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Patients Rights Act and clinical research</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248414234"/>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1905000"/>
            <a:ext cx="10364390" cy="2667000"/>
          </a:xfrm>
        </p:spPr>
        <p:txBody>
          <a:bodyPr/>
          <a:lstStyle/>
          <a:p>
            <a:r>
              <a:rPr lang="en-US" sz="2800" dirty="0">
                <a:solidFill>
                  <a:srgbClr val="FF0000"/>
                </a:solidFill>
              </a:rPr>
              <a:t>M</a:t>
            </a:r>
            <a:r>
              <a:rPr lang="en-US" sz="2800" dirty="0" smtClean="0">
                <a:solidFill>
                  <a:srgbClr val="FF0000"/>
                </a:solidFill>
              </a:rPr>
              <a:t>edical </a:t>
            </a:r>
            <a:r>
              <a:rPr lang="en-US" sz="2800" dirty="0">
                <a:solidFill>
                  <a:srgbClr val="FF0000"/>
                </a:solidFill>
              </a:rPr>
              <a:t>research involving an adult, who is a legally capable patient, may be undertaken only with his/her consent</a:t>
            </a:r>
            <a:r>
              <a:rPr lang="en-US" sz="2800" dirty="0"/>
              <a:t>. A patient gives consent </a:t>
            </a:r>
            <a:r>
              <a:rPr lang="en-US" sz="2800" dirty="0">
                <a:solidFill>
                  <a:srgbClr val="FF0000"/>
                </a:solidFill>
              </a:rPr>
              <a:t>in writing</a:t>
            </a:r>
            <a:r>
              <a:rPr lang="en-US" sz="2800" dirty="0"/>
              <a:t>, having been notiﬁed sufficiently about the meaning, purpose, procedures, expected outcomes, potential risks, and the adverse circumstances accompanying the research. At the patient’s request, the notice should be in writing. A patient must be speciﬁcally advised that he/she is free to revoke, at any time and in writing, the consent to participate in the research.</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905266067"/>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process of clinical trial</a:t>
            </a:r>
            <a:endParaRPr lang="en-US" dirty="0"/>
          </a:p>
        </p:txBody>
      </p:sp>
      <p:sp>
        <p:nvSpPr>
          <p:cNvPr id="3" name="Content Placeholder 2"/>
          <p:cNvSpPr>
            <a:spLocks noGrp="1"/>
          </p:cNvSpPr>
          <p:nvPr>
            <p:ph idx="1"/>
          </p:nvPr>
        </p:nvSpPr>
        <p:spPr>
          <a:xfrm>
            <a:off x="152400" y="1905000"/>
            <a:ext cx="3202515" cy="4267200"/>
          </a:xfrm>
        </p:spPr>
        <p:txBody>
          <a:bodyPr>
            <a:normAutofit lnSpcReduction="10000"/>
          </a:bodyPr>
          <a:lstStyle/>
          <a:p>
            <a:r>
              <a:rPr lang="en-US" dirty="0"/>
              <a:t>In order to fully understand the problems occurring in connection with clinical trials, it is necessary to gain an understanding of their functioning, the process itself, and </a:t>
            </a:r>
            <a:r>
              <a:rPr lang="en-US" dirty="0" smtClean="0"/>
              <a:t>analyze </a:t>
            </a:r>
            <a:r>
              <a:rPr lang="en-US" dirty="0"/>
              <a:t>their legal aspects. </a:t>
            </a:r>
            <a:endParaRPr lang="en-US" dirty="0" smtClean="0"/>
          </a:p>
          <a:p>
            <a:r>
              <a:rPr lang="en-US" dirty="0" smtClean="0">
                <a:solidFill>
                  <a:srgbClr val="FF0000"/>
                </a:solidFill>
              </a:rPr>
              <a:t>Four </a:t>
            </a:r>
            <a:r>
              <a:rPr lang="en-US" dirty="0">
                <a:solidFill>
                  <a:srgbClr val="FF0000"/>
                </a:solidFill>
              </a:rPr>
              <a:t>phases of clinical trials may be differentiated. </a:t>
            </a:r>
            <a:r>
              <a:rPr lang="en-US" dirty="0"/>
              <a:t>Each of them is evaluated separately, and, if successful, leads to the next. (Naturally, before the studies could be applied to humans, the testing of the drugs on animals has to take place).</a:t>
            </a: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54915" y="1681162"/>
            <a:ext cx="8796868" cy="4948238"/>
          </a:xfrm>
          <a:prstGeom prst="rect">
            <a:avLst/>
          </a:prstGeom>
        </p:spPr>
      </p:pic>
    </p:spTree>
    <p:extLst>
      <p:ext uri="{BB962C8B-B14F-4D97-AF65-F5344CB8AC3E}">
        <p14:creationId xmlns:p14="http://schemas.microsoft.com/office/powerpoint/2010/main" xmlns="" val="3799904867"/>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Exceptionally, medical research involving children or patients deprived of legal capacity may be undertaken for the immediate beneﬁt of a patient and with the consent of his/her legal representative who has previously been notiﬁed, unless a patient him/herself objects to it.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7094278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1905000"/>
            <a:ext cx="10364390" cy="2667000"/>
          </a:xfrm>
        </p:spPr>
        <p:txBody>
          <a:bodyPr/>
          <a:lstStyle/>
          <a:p>
            <a:r>
              <a:rPr lang="en-US" sz="3200" dirty="0"/>
              <a:t>Exceptionally, research in public health, which includes a child who is under 15 years of age and mentally competent, and which does not produce direct beneﬁt and does not pose a risk to the child, may be granted if the aim of the research to improve the understanding of the state of health of this population, with written consent of a child or his/her legal representative.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586861104"/>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health care professional in charge, who performs medical research, is obliged to take account of the fact that </a:t>
            </a:r>
            <a:r>
              <a:rPr lang="en-US" dirty="0">
                <a:solidFill>
                  <a:srgbClr val="FF0000"/>
                </a:solidFill>
              </a:rPr>
              <a:t>the protection of life and health of a patient always takes precedence over the interests of science and </a:t>
            </a:r>
            <a:r>
              <a:rPr lang="en-US" dirty="0" smtClean="0">
                <a:solidFill>
                  <a:srgbClr val="FF0000"/>
                </a:solidFill>
              </a:rPr>
              <a:t>society!</a:t>
            </a:r>
            <a:r>
              <a:rPr lang="en-US" dirty="0"/>
              <a:t/>
            </a:r>
            <a:br>
              <a:rPr lang="en-US" dirty="0"/>
            </a:br>
            <a:endParaRPr lang="en-US" dirty="0"/>
          </a:p>
        </p:txBody>
      </p:sp>
      <p:sp>
        <p:nvSpPr>
          <p:cNvPr id="3" name="Text Placeholder 2"/>
          <p:cNvSpPr>
            <a:spLocks noGrp="1"/>
          </p:cNvSpPr>
          <p:nvPr>
            <p:ph type="body" idx="1"/>
          </p:nvPr>
        </p:nvSpPr>
        <p:spPr/>
        <p:txBody>
          <a:bodyPr/>
          <a:lstStyle/>
          <a:p>
            <a:r>
              <a:rPr lang="en-US" dirty="0"/>
              <a:t>Article 25</a:t>
            </a:r>
          </a:p>
        </p:txBody>
      </p:sp>
    </p:spTree>
    <p:extLst>
      <p:ext uri="{BB962C8B-B14F-4D97-AF65-F5344CB8AC3E}">
        <p14:creationId xmlns:p14="http://schemas.microsoft.com/office/powerpoint/2010/main" xmlns="" val="1109908018"/>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09800"/>
            <a:ext cx="10516790" cy="2667000"/>
          </a:xfrm>
        </p:spPr>
        <p:txBody>
          <a:bodyPr/>
          <a:lstStyle/>
          <a:p>
            <a:r>
              <a:rPr lang="en-US" sz="2800" dirty="0"/>
              <a:t>The patient, who suffers damage to his/her body or health due to medical research, is entitled to compensation in accordance with the law, regardless of guilt. The health care institution has an obligation to insure the patient who participates in medical research before the start of medical research, against damage to the health of the person caused by medical research, in accordance with the law. A health care institution is obliged to conclude a contract with a patient, which stipulates the amount of necessary expenses that belong to patients who participate in medical research.</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476043551"/>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057400"/>
            <a:ext cx="10669190" cy="2667000"/>
          </a:xfrm>
        </p:spPr>
        <p:txBody>
          <a:bodyPr/>
          <a:lstStyle/>
          <a:p>
            <a:r>
              <a:rPr lang="en-US" sz="3200" dirty="0"/>
              <a:t>A patient has the right to participate in clinical trials of medicines and medical devices, in accordance with the law which regulates medicines and medical devices</a:t>
            </a:r>
            <a:r>
              <a:rPr lang="en-US" sz="3200" dirty="0" smtClean="0"/>
              <a:t>.</a:t>
            </a:r>
            <a:br>
              <a:rPr lang="en-US" sz="3200" dirty="0" smtClean="0"/>
            </a:br>
            <a:r>
              <a:rPr lang="en-US" sz="3200" dirty="0" smtClean="0"/>
              <a:t>Prior </a:t>
            </a:r>
            <a:r>
              <a:rPr lang="en-US" sz="3200" dirty="0"/>
              <a:t>to medical research, the health care facility’s Ethics Board should adopt a decision on undertaking medical research involving patients in the health care facility. </a:t>
            </a:r>
            <a:r>
              <a:rPr lang="en-US" sz="3200" dirty="0">
                <a:solidFill>
                  <a:srgbClr val="FF0000"/>
                </a:solidFill>
              </a:rPr>
              <a:t>It is forbidden to undertake medical research in private </a:t>
            </a:r>
            <a:r>
              <a:rPr lang="en-US" sz="3200" dirty="0" smtClean="0">
                <a:solidFill>
                  <a:srgbClr val="FF0000"/>
                </a:solidFill>
              </a:rPr>
              <a:t>practice</a:t>
            </a:r>
            <a:endParaRPr lang="en-US" sz="3200" dirty="0">
              <a:solidFill>
                <a:srgbClr val="FF0000"/>
              </a:solidFill>
            </a:endParaRPr>
          </a:p>
        </p:txBody>
      </p:sp>
      <p:sp>
        <p:nvSpPr>
          <p:cNvPr id="3" name="Text Placeholder 2"/>
          <p:cNvSpPr>
            <a:spLocks noGrp="1"/>
          </p:cNvSpPr>
          <p:nvPr>
            <p:ph type="body" idx="1"/>
          </p:nvPr>
        </p:nvSpPr>
        <p:spPr/>
        <p:txBody>
          <a:bodyPr/>
          <a:lstStyle/>
          <a:p>
            <a:r>
              <a:rPr lang="en-US" dirty="0"/>
              <a:t>Article 25 paragraph 11</a:t>
            </a:r>
          </a:p>
        </p:txBody>
      </p:sp>
    </p:spTree>
    <p:extLst>
      <p:ext uri="{BB962C8B-B14F-4D97-AF65-F5344CB8AC3E}">
        <p14:creationId xmlns:p14="http://schemas.microsoft.com/office/powerpoint/2010/main" xmlns="" val="3318337420"/>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Act on Medicines and Medical devices</a:t>
            </a:r>
          </a:p>
        </p:txBody>
      </p:sp>
      <p:sp>
        <p:nvSpPr>
          <p:cNvPr id="5" name="Content Placeholder 4"/>
          <p:cNvSpPr>
            <a:spLocks noGrp="1"/>
          </p:cNvSpPr>
          <p:nvPr>
            <p:ph idx="1"/>
          </p:nvPr>
        </p:nvSpPr>
        <p:spPr/>
        <p:txBody>
          <a:bodyPr/>
          <a:lstStyle/>
          <a:p>
            <a:r>
              <a:rPr lang="en-US" sz="2400" dirty="0"/>
              <a:t>The main legislative act in Serbia concerning </a:t>
            </a:r>
            <a:r>
              <a:rPr lang="en-US" sz="2400" dirty="0" smtClean="0"/>
              <a:t>clinical research </a:t>
            </a:r>
            <a:r>
              <a:rPr lang="en-US" sz="2400" dirty="0"/>
              <a:t>has become the Act on Medicines and Medical </a:t>
            </a:r>
            <a:r>
              <a:rPr lang="en-US" sz="2400" dirty="0" smtClean="0"/>
              <a:t>devices.</a:t>
            </a:r>
            <a:endParaRPr lang="en-US" sz="2400" baseline="30000" dirty="0"/>
          </a:p>
          <a:p>
            <a:r>
              <a:rPr lang="en-US" sz="2400" dirty="0" smtClean="0"/>
              <a:t> </a:t>
            </a:r>
            <a:r>
              <a:rPr lang="en-US" sz="2400" dirty="0"/>
              <a:t>Other health regulation was revised with </a:t>
            </a:r>
            <a:r>
              <a:rPr lang="en-US" sz="2400" dirty="0" smtClean="0"/>
              <a:t>certain </a:t>
            </a:r>
            <a:r>
              <a:rPr lang="en-US" sz="2400" dirty="0"/>
              <a:t>changes and more detailed bylaws in the area of pharmaceutical care and </a:t>
            </a:r>
            <a:r>
              <a:rPr lang="en-US" sz="2400" dirty="0" smtClean="0"/>
              <a:t>clinical </a:t>
            </a:r>
            <a:r>
              <a:rPr lang="en-US" sz="2400" dirty="0"/>
              <a:t>trials. </a:t>
            </a:r>
            <a:endParaRPr lang="en-US" sz="2400" dirty="0" smtClean="0"/>
          </a:p>
          <a:p>
            <a:r>
              <a:rPr lang="en-US" sz="2400" dirty="0" smtClean="0"/>
              <a:t>Practical </a:t>
            </a:r>
            <a:r>
              <a:rPr lang="en-US" sz="2400" dirty="0"/>
              <a:t>guidelines are much more developed and harmonized with international standards. </a:t>
            </a:r>
            <a:endParaRPr lang="en-US" sz="2400" dirty="0" smtClean="0"/>
          </a:p>
          <a:p>
            <a:r>
              <a:rPr lang="en-US" sz="2400" dirty="0" smtClean="0"/>
              <a:t>The </a:t>
            </a:r>
            <a:r>
              <a:rPr lang="en-US" sz="2400" dirty="0"/>
              <a:t>guidelines on the Good Manufacturing Practices, Good Laboratory Practice, Good Clinical Practice and Good Distribution Practice are organized and carried out concerning the determination and control by the Ministry responsible for the health care issues (Article 112 paragraph 2).</a:t>
            </a:r>
          </a:p>
          <a:p>
            <a:endParaRPr lang="en-US" dirty="0"/>
          </a:p>
        </p:txBody>
      </p:sp>
    </p:spTree>
    <p:extLst>
      <p:ext uri="{BB962C8B-B14F-4D97-AF65-F5344CB8AC3E}">
        <p14:creationId xmlns:p14="http://schemas.microsoft.com/office/powerpoint/2010/main" xmlns="" val="32781186"/>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Clinical trial definition</a:t>
            </a:r>
            <a:endParaRPr lang="en-US" dirty="0"/>
          </a:p>
        </p:txBody>
      </p:sp>
      <p:sp>
        <p:nvSpPr>
          <p:cNvPr id="5" name="Content Placeholder 4"/>
          <p:cNvSpPr>
            <a:spLocks noGrp="1"/>
          </p:cNvSpPr>
          <p:nvPr>
            <p:ph idx="1"/>
          </p:nvPr>
        </p:nvSpPr>
        <p:spPr>
          <a:xfrm>
            <a:off x="1521885" y="1905000"/>
            <a:ext cx="9984315" cy="4267200"/>
          </a:xfrm>
        </p:spPr>
        <p:txBody>
          <a:bodyPr>
            <a:normAutofit fontScale="92500"/>
          </a:bodyPr>
          <a:lstStyle/>
          <a:p>
            <a:pPr lvl="0"/>
            <a:r>
              <a:rPr lang="en-US" sz="2400" dirty="0"/>
              <a:t>Act on Medicines and Medical Devices prescribes that a </a:t>
            </a:r>
            <a:r>
              <a:rPr lang="en-US" sz="2400" dirty="0">
                <a:solidFill>
                  <a:srgbClr val="FF0000"/>
                </a:solidFill>
              </a:rPr>
              <a:t>clinical trial is a medicinal product examination performed on humans to determine or conﬁrm </a:t>
            </a:r>
            <a:r>
              <a:rPr lang="en-US" sz="2400" dirty="0" smtClean="0">
                <a:solidFill>
                  <a:srgbClr val="FF0000"/>
                </a:solidFill>
              </a:rPr>
              <a:t>clinical</a:t>
            </a:r>
            <a:r>
              <a:rPr lang="en-US" sz="2400" dirty="0">
                <a:solidFill>
                  <a:srgbClr val="FF0000"/>
                </a:solidFill>
              </a:rPr>
              <a:t>, pharmacological, or </a:t>
            </a:r>
            <a:r>
              <a:rPr lang="en-US" sz="2400" dirty="0" err="1">
                <a:solidFill>
                  <a:srgbClr val="FF0000"/>
                </a:solidFill>
              </a:rPr>
              <a:t>pharmacodynamic</a:t>
            </a:r>
            <a:r>
              <a:rPr lang="en-US" sz="2400" dirty="0">
                <a:solidFill>
                  <a:srgbClr val="FF0000"/>
                </a:solidFill>
              </a:rPr>
              <a:t> effects of one or more investigational medicinal products, and/or to identify any adverse reactions to one or more </a:t>
            </a:r>
            <a:r>
              <a:rPr lang="en-US" sz="2400" dirty="0" smtClean="0">
                <a:solidFill>
                  <a:srgbClr val="FF0000"/>
                </a:solidFill>
              </a:rPr>
              <a:t>investigational </a:t>
            </a:r>
            <a:r>
              <a:rPr lang="en-US" sz="2400" dirty="0">
                <a:solidFill>
                  <a:srgbClr val="FF0000"/>
                </a:solidFill>
              </a:rPr>
              <a:t>medicinal products, and to examine the absorption, distribution, </a:t>
            </a:r>
            <a:r>
              <a:rPr lang="en-US" sz="2400" dirty="0" smtClean="0">
                <a:solidFill>
                  <a:srgbClr val="FF0000"/>
                </a:solidFill>
              </a:rPr>
              <a:t>metabolism </a:t>
            </a:r>
            <a:r>
              <a:rPr lang="en-US" sz="2400" dirty="0">
                <a:solidFill>
                  <a:srgbClr val="FF0000"/>
                </a:solidFill>
              </a:rPr>
              <a:t>and excretion of one or more medicinal products, in order to determine their safety and efficacy </a:t>
            </a:r>
            <a:r>
              <a:rPr lang="en-US" sz="2400" dirty="0"/>
              <a:t>(Article 59). </a:t>
            </a:r>
            <a:endParaRPr lang="en-US" sz="2400" dirty="0" smtClean="0"/>
          </a:p>
          <a:p>
            <a:pPr lvl="0"/>
            <a:r>
              <a:rPr lang="en-US" sz="2400" dirty="0" smtClean="0"/>
              <a:t>The </a:t>
            </a:r>
            <a:r>
              <a:rPr lang="en-US" sz="2400" dirty="0"/>
              <a:t>subjects’ (patients’) rights, safety and interests must be prioritized in relation to the interests of science and society as a whole. Clinical trials must be planned and conducted so that pain, discomfort, fear and any other foreseeable risk to the subjects’ health (the risk and pain threshold are </a:t>
            </a:r>
            <a:r>
              <a:rPr lang="en-US" sz="2400" dirty="0" smtClean="0"/>
              <a:t>particularly </a:t>
            </a:r>
            <a:r>
              <a:rPr lang="en-US" sz="2400" dirty="0"/>
              <a:t>deﬁned and constantly monitored) are reduced to the least possible level (Article 60).</a:t>
            </a:r>
          </a:p>
          <a:p>
            <a:endParaRPr lang="en-US" dirty="0"/>
          </a:p>
        </p:txBody>
      </p:sp>
    </p:spTree>
    <p:extLst>
      <p:ext uri="{BB962C8B-B14F-4D97-AF65-F5344CB8AC3E}">
        <p14:creationId xmlns:p14="http://schemas.microsoft.com/office/powerpoint/2010/main" xmlns="" val="3956683501"/>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Clinical trials may be conducted if:</a:t>
            </a:r>
            <a:br>
              <a:rPr lang="en-US" dirty="0"/>
            </a:br>
            <a:endParaRPr lang="en-US" dirty="0"/>
          </a:p>
        </p:txBody>
      </p:sp>
      <p:sp>
        <p:nvSpPr>
          <p:cNvPr id="3" name="Content Placeholder 2"/>
          <p:cNvSpPr>
            <a:spLocks noGrp="1"/>
          </p:cNvSpPr>
          <p:nvPr>
            <p:ph idx="1"/>
          </p:nvPr>
        </p:nvSpPr>
        <p:spPr>
          <a:xfrm>
            <a:off x="1521885" y="1905000"/>
            <a:ext cx="9755715" cy="4267200"/>
          </a:xfrm>
        </p:spPr>
        <p:txBody>
          <a:bodyPr>
            <a:normAutofit fontScale="92500" lnSpcReduction="20000"/>
          </a:bodyPr>
          <a:lstStyle/>
          <a:p>
            <a:pPr lvl="0"/>
            <a:r>
              <a:rPr lang="en-US" sz="1900" dirty="0"/>
              <a:t>use of a medicinal product under the trial is greater than its possible risks to life and health of subjects;</a:t>
            </a:r>
          </a:p>
          <a:p>
            <a:pPr lvl="0"/>
            <a:r>
              <a:rPr lang="en-US" sz="1900" dirty="0"/>
              <a:t>the Ethics Board of a legal entity, in which the clinical trial is conducted, ruled that the therapeutic beneﬁt of a medicinal product under the trial, and its </a:t>
            </a:r>
            <a:r>
              <a:rPr lang="en-US" sz="1900" dirty="0" smtClean="0"/>
              <a:t>importance </a:t>
            </a:r>
            <a:r>
              <a:rPr lang="en-US" sz="1900" dirty="0"/>
              <a:t>for the protection of life and health of a subject, justify its potential risks;</a:t>
            </a:r>
          </a:p>
          <a:p>
            <a:pPr lvl="0"/>
            <a:r>
              <a:rPr lang="en-US" sz="1900" dirty="0"/>
              <a:t>subjects, or their legal representatives, are completely informed, in writing and the language they can understand, about the clinical trial and of their right to withdraw their consent to participate in the clinical trial at any time;</a:t>
            </a:r>
          </a:p>
          <a:p>
            <a:pPr lvl="0"/>
            <a:r>
              <a:rPr lang="en-US" sz="1900" dirty="0"/>
              <a:t>the subject’s right to physical and psychological integrity, privacy, and protection of personal data in the procedure of the clinical trial are ensured;</a:t>
            </a:r>
          </a:p>
          <a:p>
            <a:pPr lvl="0"/>
            <a:r>
              <a:rPr lang="en-US" sz="1900" dirty="0"/>
              <a:t>subjects or their legal representatives, after being fully informed on the nature and signiﬁcance of the clinical trial and possible risks in appropriate language, give written consent for the participation in the clinical trial. Written consent must be signed and dated;</a:t>
            </a:r>
          </a:p>
          <a:p>
            <a:pPr lvl="0"/>
            <a:r>
              <a:rPr lang="en-US" sz="1900" dirty="0"/>
              <a:t>illiterate subjects give verbal consent for their participation in the clinical trial in the presence of at least one witness (Article 61).</a:t>
            </a:r>
          </a:p>
          <a:p>
            <a:endParaRPr lang="en-US" dirty="0"/>
          </a:p>
        </p:txBody>
      </p:sp>
    </p:spTree>
    <p:extLst>
      <p:ext uri="{BB962C8B-B14F-4D97-AF65-F5344CB8AC3E}">
        <p14:creationId xmlns:p14="http://schemas.microsoft.com/office/powerpoint/2010/main" xmlns="" val="4033904623"/>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Clinical </a:t>
            </a:r>
            <a:r>
              <a:rPr lang="en-US" dirty="0"/>
              <a:t>trials </a:t>
            </a:r>
            <a:r>
              <a:rPr lang="en-US" dirty="0" smtClean="0"/>
              <a:t>must </a:t>
            </a:r>
            <a:r>
              <a:rPr lang="en-US" dirty="0"/>
              <a:t>not be conducted </a:t>
            </a:r>
            <a:r>
              <a:rPr lang="en-US" dirty="0" smtClean="0"/>
              <a:t>on….</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lvl="0"/>
            <a:r>
              <a:rPr lang="en-US" dirty="0"/>
              <a:t>Conducting clinical trials related to gene therapy and those causing changes in the genetic structure of the subjects’ terminal germinal lines, are forbidden. </a:t>
            </a:r>
            <a:r>
              <a:rPr lang="en-US" dirty="0" smtClean="0"/>
              <a:t>During </a:t>
            </a:r>
            <a:r>
              <a:rPr lang="en-US" dirty="0"/>
              <a:t>a medicinal product trial, a physician or a dentist, depending on the type of the clinical trial, cares for a subject and renders medical decisions concerning the </a:t>
            </a:r>
            <a:r>
              <a:rPr lang="en-US" dirty="0" smtClean="0"/>
              <a:t>subject</a:t>
            </a:r>
            <a:r>
              <a:rPr lang="en-US" dirty="0"/>
              <a:t>. </a:t>
            </a:r>
            <a:endParaRPr lang="en-US" dirty="0" smtClean="0"/>
          </a:p>
          <a:p>
            <a:pPr lvl="0"/>
            <a:r>
              <a:rPr lang="en-US" dirty="0" smtClean="0"/>
              <a:t>According </a:t>
            </a:r>
            <a:r>
              <a:rPr lang="en-US" dirty="0"/>
              <a:t>to prescribed restrictions clinical trials (Article 63) must not be </a:t>
            </a:r>
            <a:r>
              <a:rPr lang="en-US" dirty="0" smtClean="0"/>
              <a:t>conducted </a:t>
            </a:r>
            <a:r>
              <a:rPr lang="en-US" dirty="0"/>
              <a:t>on</a:t>
            </a:r>
            <a:r>
              <a:rPr lang="en-US" dirty="0" smtClean="0"/>
              <a:t>:</a:t>
            </a:r>
            <a:endParaRPr lang="en-US" dirty="0"/>
          </a:p>
          <a:p>
            <a:pPr lvl="0"/>
            <a:r>
              <a:rPr lang="en-US" i="1" dirty="0"/>
              <a:t>healthy individuals under the age of 18;</a:t>
            </a:r>
          </a:p>
          <a:p>
            <a:pPr lvl="0"/>
            <a:r>
              <a:rPr lang="en-US" i="1" dirty="0"/>
              <a:t>healthy pregnant and breastfeeding women;</a:t>
            </a:r>
          </a:p>
          <a:p>
            <a:pPr lvl="0"/>
            <a:r>
              <a:rPr lang="en-US" i="1" dirty="0"/>
              <a:t>the persons placed in social care institutions;</a:t>
            </a:r>
          </a:p>
          <a:p>
            <a:pPr lvl="0"/>
            <a:r>
              <a:rPr lang="en-US" i="1" dirty="0"/>
              <a:t>the persons placed in health care institutions or detention institutions based on the court decision;</a:t>
            </a:r>
          </a:p>
          <a:p>
            <a:pPr lvl="0"/>
            <a:r>
              <a:rPr lang="en-US" i="1" dirty="0"/>
              <a:t>the persons who may be coerced or otherwise induced into giving their consent for the participation in a clinical trial, and giving free consent for the </a:t>
            </a:r>
            <a:r>
              <a:rPr lang="en-US" i="1" dirty="0" smtClean="0"/>
              <a:t>participation </a:t>
            </a:r>
            <a:r>
              <a:rPr lang="en-US" i="1" dirty="0"/>
              <a:t>in a clinical trial.</a:t>
            </a:r>
          </a:p>
          <a:p>
            <a:endParaRPr lang="en-US" dirty="0"/>
          </a:p>
        </p:txBody>
      </p:sp>
    </p:spTree>
    <p:extLst>
      <p:ext uri="{BB962C8B-B14F-4D97-AF65-F5344CB8AC3E}">
        <p14:creationId xmlns:p14="http://schemas.microsoft.com/office/powerpoint/2010/main" xmlns="" val="304057233"/>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a:t>
            </a:r>
            <a:endParaRPr lang="en-US" dirty="0"/>
          </a:p>
        </p:txBody>
      </p:sp>
      <p:sp>
        <p:nvSpPr>
          <p:cNvPr id="3" name="Content Placeholder 2"/>
          <p:cNvSpPr>
            <a:spLocks noGrp="1"/>
          </p:cNvSpPr>
          <p:nvPr>
            <p:ph idx="1"/>
          </p:nvPr>
        </p:nvSpPr>
        <p:spPr/>
        <p:txBody>
          <a:bodyPr/>
          <a:lstStyle/>
          <a:p>
            <a:pPr lvl="0"/>
            <a:r>
              <a:rPr lang="en-US" sz="2400" dirty="0"/>
              <a:t>If necessary, and under special precautionary measures, clinical trials may be performed on persons under the age of 18, and pregnant and breastfeeding women, suffering from a disease or condition for which a medicinal product being clinically investigated, is intended to. </a:t>
            </a:r>
            <a:endParaRPr lang="en-US" sz="2400" dirty="0" smtClean="0"/>
          </a:p>
          <a:p>
            <a:pPr lvl="0"/>
            <a:r>
              <a:rPr lang="en-US" sz="2400" dirty="0" smtClean="0"/>
              <a:t>Notwithstanding </a:t>
            </a:r>
            <a:r>
              <a:rPr lang="en-US" sz="2400" dirty="0"/>
              <a:t>of the law provisions </a:t>
            </a:r>
            <a:r>
              <a:rPr lang="en-US" sz="2400" dirty="0" smtClean="0"/>
              <a:t>clinical </a:t>
            </a:r>
            <a:r>
              <a:rPr lang="en-US" sz="2400" dirty="0"/>
              <a:t>trials may be performed on healthy persons under the age of 18, if it is in their interest, and with written consent of parents or guardians. </a:t>
            </a:r>
            <a:endParaRPr lang="en-US" sz="2400" dirty="0" smtClean="0"/>
          </a:p>
          <a:p>
            <a:pPr lvl="0"/>
            <a:r>
              <a:rPr lang="en-US" sz="2400" dirty="0" smtClean="0"/>
              <a:t>Clinical </a:t>
            </a:r>
            <a:r>
              <a:rPr lang="en-US" sz="2400" dirty="0"/>
              <a:t>trials, in which underage subjects are involved, are conducted under the conditions prescribed by the law and regulations adopted to implement it.</a:t>
            </a:r>
          </a:p>
          <a:p>
            <a:endParaRPr lang="en-US" dirty="0"/>
          </a:p>
        </p:txBody>
      </p:sp>
    </p:spTree>
    <p:extLst>
      <p:ext uri="{BB962C8B-B14F-4D97-AF65-F5344CB8AC3E}">
        <p14:creationId xmlns:p14="http://schemas.microsoft.com/office/powerpoint/2010/main" xmlns="" val="1658049285"/>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Phases of </a:t>
            </a:r>
            <a:r>
              <a:rPr lang="en-US" b="1" dirty="0"/>
              <a:t>clinical trial</a:t>
            </a:r>
            <a:endParaRPr lang="en-US" dirty="0"/>
          </a:p>
        </p:txBody>
      </p:sp>
      <p:sp>
        <p:nvSpPr>
          <p:cNvPr id="3" name="Content Placeholder 2"/>
          <p:cNvSpPr>
            <a:spLocks noGrp="1"/>
          </p:cNvSpPr>
          <p:nvPr>
            <p:ph idx="1"/>
          </p:nvPr>
        </p:nvSpPr>
        <p:spPr>
          <a:xfrm>
            <a:off x="1521885" y="1905000"/>
            <a:ext cx="6021915" cy="4267200"/>
          </a:xfrm>
        </p:spPr>
        <p:txBody>
          <a:bodyPr>
            <a:normAutofit/>
          </a:bodyPr>
          <a:lstStyle/>
          <a:p>
            <a:r>
              <a:rPr lang="en-US" dirty="0"/>
              <a:t>In </a:t>
            </a:r>
            <a:r>
              <a:rPr lang="en-US" dirty="0">
                <a:solidFill>
                  <a:srgbClr val="FF0000"/>
                </a:solidFill>
              </a:rPr>
              <a:t>the first phase, the drug is tested on a small number of healthy participants </a:t>
            </a:r>
            <a:r>
              <a:rPr lang="en-US" dirty="0"/>
              <a:t>(usually, between 50 and 100 participants). These trials are usually brief and their goal is the initial estimation of the safety of the product and its necessary dosage. Therefore, its usage on subjects with no health problems will reveal the most imminent dangers of the drug that didn’t occur when tested on animals. </a:t>
            </a:r>
            <a:endParaRPr lang="en-US" dirty="0" smtClean="0"/>
          </a:p>
          <a:p>
            <a:r>
              <a:rPr lang="en-US" dirty="0" smtClean="0"/>
              <a:t>On </a:t>
            </a:r>
            <a:r>
              <a:rPr lang="en-US" dirty="0">
                <a:solidFill>
                  <a:srgbClr val="FF0000"/>
                </a:solidFill>
              </a:rPr>
              <a:t>the second stage</a:t>
            </a:r>
            <a:r>
              <a:rPr lang="en-US" dirty="0"/>
              <a:t>, </a:t>
            </a:r>
            <a:r>
              <a:rPr lang="en-US" dirty="0">
                <a:solidFill>
                  <a:srgbClr val="FF0000"/>
                </a:solidFill>
              </a:rPr>
              <a:t>except for the short-term safety of the drug, the efficacy of the previously tested dosage is examined with regards to more subjects </a:t>
            </a:r>
            <a:r>
              <a:rPr lang="en-US" dirty="0"/>
              <a:t>(100-500 subjects) who are patients. The criteria based on which the subjects of the trials are selected may vary significantly. The main point of this stage is to unveil certain implications and side effects of the drug when used by patients, and its first results to the patients’ health. </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696200" y="2514600"/>
            <a:ext cx="4186396" cy="2349200"/>
          </a:xfrm>
          <a:prstGeom prst="rect">
            <a:avLst/>
          </a:prstGeom>
        </p:spPr>
      </p:pic>
    </p:spTree>
    <p:extLst>
      <p:ext uri="{BB962C8B-B14F-4D97-AF65-F5344CB8AC3E}">
        <p14:creationId xmlns:p14="http://schemas.microsoft.com/office/powerpoint/2010/main" xmlns="" val="3355392017"/>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274638"/>
            <a:ext cx="9678589" cy="1020762"/>
          </a:xfrm>
        </p:spPr>
        <p:txBody>
          <a:bodyPr/>
          <a:lstStyle/>
          <a:p>
            <a:pPr lvl="0"/>
            <a:r>
              <a:rPr lang="en-US" dirty="0"/>
              <a:t>Clinical trials on underage subjects may be conducted if:</a:t>
            </a:r>
            <a:r>
              <a:rPr lang="en-US" sz="3200" dirty="0"/>
              <a:t/>
            </a:r>
            <a:br>
              <a:rPr lang="en-US" sz="3200" dirty="0"/>
            </a:br>
            <a:endParaRPr lang="en-US" dirty="0"/>
          </a:p>
        </p:txBody>
      </p:sp>
      <p:sp>
        <p:nvSpPr>
          <p:cNvPr id="3" name="Content Placeholder 2"/>
          <p:cNvSpPr>
            <a:spLocks noGrp="1"/>
          </p:cNvSpPr>
          <p:nvPr>
            <p:ph idx="1"/>
          </p:nvPr>
        </p:nvSpPr>
        <p:spPr>
          <a:xfrm>
            <a:off x="1521885" y="1905000"/>
            <a:ext cx="10212915" cy="4267200"/>
          </a:xfrm>
        </p:spPr>
        <p:txBody>
          <a:bodyPr>
            <a:normAutofit/>
          </a:bodyPr>
          <a:lstStyle/>
          <a:p>
            <a:pPr marL="0" indent="0">
              <a:buNone/>
            </a:pPr>
            <a:endParaRPr lang="en-US" dirty="0"/>
          </a:p>
          <a:p>
            <a:pPr lvl="1"/>
            <a:r>
              <a:rPr lang="en-US" sz="1800" dirty="0"/>
              <a:t>a parent or a guardian gives written consent (written consent must represent the presumed desire of an underage person and may be withdrawn at any time, with- out harming an underage person);</a:t>
            </a:r>
          </a:p>
          <a:p>
            <a:pPr lvl="1"/>
            <a:r>
              <a:rPr lang="en-US" sz="1800" dirty="0"/>
              <a:t>an underage person has received the information concerning the course of </a:t>
            </a:r>
            <a:r>
              <a:rPr lang="en-US" sz="1800" dirty="0" smtClean="0"/>
              <a:t>clinical </a:t>
            </a:r>
            <a:r>
              <a:rPr lang="en-US" sz="1800" dirty="0"/>
              <a:t>trials, risks and beneﬁts to the subjects’ health, in the language they can under- stand, from a person who has experience working with underage persons;</a:t>
            </a:r>
          </a:p>
          <a:p>
            <a:pPr lvl="1"/>
            <a:r>
              <a:rPr lang="en-US" sz="1800" dirty="0"/>
              <a:t>written consent is given without inducement to take part in clinical trials by </a:t>
            </a:r>
            <a:r>
              <a:rPr lang="en-US" sz="1800" dirty="0" smtClean="0"/>
              <a:t>offering </a:t>
            </a:r>
            <a:r>
              <a:rPr lang="en-US" sz="1800" dirty="0"/>
              <a:t>or giving any material or other beneﬁts;</a:t>
            </a:r>
          </a:p>
          <a:p>
            <a:pPr lvl="1"/>
            <a:r>
              <a:rPr lang="en-US" sz="1800" dirty="0"/>
              <a:t>the Ethics Board estimates that clinical trials on underage subjects provide a direct beneﬁt to a particular group of patients, as well as, that such a trail is </a:t>
            </a:r>
            <a:r>
              <a:rPr lang="en-US" sz="1800" dirty="0" smtClean="0"/>
              <a:t>pertinent </a:t>
            </a:r>
            <a:r>
              <a:rPr lang="en-US" sz="1800" dirty="0"/>
              <a:t>to the assessment data obtained in clinical trials of persons capable of </a:t>
            </a:r>
            <a:r>
              <a:rPr lang="en-US" sz="1800" dirty="0" smtClean="0"/>
              <a:t>independently </a:t>
            </a:r>
            <a:r>
              <a:rPr lang="en-US" sz="1800" dirty="0"/>
              <a:t>providing written consent;</a:t>
            </a:r>
          </a:p>
          <a:p>
            <a:pPr lvl="1"/>
            <a:r>
              <a:rPr lang="en-US" sz="1800" dirty="0"/>
              <a:t>the Ethics Board makes a positive decision on the implementation of clinical </a:t>
            </a:r>
            <a:r>
              <a:rPr lang="en-US" sz="1800" dirty="0" smtClean="0"/>
              <a:t>trials</a:t>
            </a:r>
            <a:r>
              <a:rPr lang="en-US" sz="1800" dirty="0"/>
              <a:t>, based on the opinion of a pediatric specialist, with a special emphasis on clinical, ethical and psychosocial problems in clinical trials conduct (Article 64).</a:t>
            </a:r>
          </a:p>
          <a:p>
            <a:endParaRPr lang="en-US" dirty="0"/>
          </a:p>
        </p:txBody>
      </p:sp>
    </p:spTree>
    <p:extLst>
      <p:ext uri="{BB962C8B-B14F-4D97-AF65-F5344CB8AC3E}">
        <p14:creationId xmlns:p14="http://schemas.microsoft.com/office/powerpoint/2010/main" xmlns="" val="1878507576"/>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a:t>
            </a:r>
            <a:endParaRPr lang="en-US" dirty="0"/>
          </a:p>
        </p:txBody>
      </p:sp>
      <p:sp>
        <p:nvSpPr>
          <p:cNvPr id="3" name="Content Placeholder 2"/>
          <p:cNvSpPr>
            <a:spLocks noGrp="1"/>
          </p:cNvSpPr>
          <p:nvPr>
            <p:ph idx="1"/>
          </p:nvPr>
        </p:nvSpPr>
        <p:spPr/>
        <p:txBody>
          <a:bodyPr/>
          <a:lstStyle/>
          <a:p>
            <a:pPr lvl="0"/>
            <a:r>
              <a:rPr lang="en-US" dirty="0"/>
              <a:t>During the conduct of clinical trials, underage persons, who are capable of forming an opinion and evaluating information received about the participation in clinical trials may at any time withdraw their consent, or withdraw from clinical </a:t>
            </a:r>
            <a:r>
              <a:rPr lang="en-US" dirty="0" smtClean="0"/>
              <a:t>trials</a:t>
            </a:r>
            <a:r>
              <a:rPr lang="en-US" dirty="0"/>
              <a:t>, about which they inform the principal investigator or a member of the </a:t>
            </a:r>
            <a:r>
              <a:rPr lang="en-US" dirty="0" smtClean="0"/>
              <a:t>investigator’s </a:t>
            </a:r>
            <a:r>
              <a:rPr lang="en-US" dirty="0"/>
              <a:t>team (Article 65). </a:t>
            </a:r>
            <a:endParaRPr lang="en-US" dirty="0" smtClean="0"/>
          </a:p>
          <a:p>
            <a:pPr lvl="0"/>
            <a:r>
              <a:rPr lang="en-US" dirty="0" smtClean="0">
                <a:solidFill>
                  <a:srgbClr val="FF0000"/>
                </a:solidFill>
              </a:rPr>
              <a:t>A </a:t>
            </a:r>
            <a:r>
              <a:rPr lang="en-US" dirty="0">
                <a:solidFill>
                  <a:srgbClr val="FF0000"/>
                </a:solidFill>
              </a:rPr>
              <a:t>clinical trial sponsor may be a manufacturer, or a legal or physical entity responsible for the initiation, management, quality, and ﬁnancing of the clinical trial conduct. </a:t>
            </a:r>
            <a:endParaRPr lang="en-US" dirty="0" smtClean="0">
              <a:solidFill>
                <a:srgbClr val="FF0000"/>
              </a:solidFill>
            </a:endParaRPr>
          </a:p>
          <a:p>
            <a:pPr lvl="0"/>
            <a:r>
              <a:rPr lang="en-US" dirty="0" smtClean="0"/>
              <a:t>A </a:t>
            </a:r>
            <a:r>
              <a:rPr lang="en-US" dirty="0"/>
              <a:t>sponsor may transfer a part or all of its obligations in relation to clinical trials conduct to a contract research organization, which is responsible for the activities the sponsor has transferred onto them, in the </a:t>
            </a:r>
            <a:r>
              <a:rPr lang="en-US" dirty="0" smtClean="0"/>
              <a:t>procedures </a:t>
            </a:r>
            <a:r>
              <a:rPr lang="en-US" dirty="0"/>
              <a:t>for approval and conduct of clinical trials on the territory of the state (Article 71).</a:t>
            </a:r>
          </a:p>
          <a:p>
            <a:endParaRPr lang="en-US" dirty="0"/>
          </a:p>
        </p:txBody>
      </p:sp>
    </p:spTree>
    <p:extLst>
      <p:ext uri="{BB962C8B-B14F-4D97-AF65-F5344CB8AC3E}">
        <p14:creationId xmlns:p14="http://schemas.microsoft.com/office/powerpoint/2010/main" xmlns="" val="949999200"/>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a:t>
            </a:r>
            <a:endParaRPr lang="en-US" dirty="0"/>
          </a:p>
        </p:txBody>
      </p:sp>
      <p:sp>
        <p:nvSpPr>
          <p:cNvPr id="3" name="Content Placeholder 2"/>
          <p:cNvSpPr>
            <a:spLocks noGrp="1"/>
          </p:cNvSpPr>
          <p:nvPr>
            <p:ph idx="1"/>
          </p:nvPr>
        </p:nvSpPr>
        <p:spPr>
          <a:xfrm>
            <a:off x="1521885" y="1905000"/>
            <a:ext cx="9831915" cy="4267200"/>
          </a:xfrm>
        </p:spPr>
        <p:txBody>
          <a:bodyPr>
            <a:normAutofit lnSpcReduction="10000"/>
          </a:bodyPr>
          <a:lstStyle/>
          <a:p>
            <a:pPr lvl="0"/>
            <a:r>
              <a:rPr lang="en-US" dirty="0"/>
              <a:t>A sponsor is responsible for the activities transferred to the contract research organization. The sponsor who is not based in the Republic of Serbia may have a legal entity as a representative, or an agent based in the Republic of Serbia, who is responsible for the sponsor’s activities in the approval and conduct </a:t>
            </a:r>
            <a:r>
              <a:rPr lang="en-US" dirty="0" smtClean="0"/>
              <a:t>processes </a:t>
            </a:r>
            <a:r>
              <a:rPr lang="en-US" dirty="0"/>
              <a:t>of medicinal products clinical trials in the Republic of Serbia. </a:t>
            </a:r>
            <a:endParaRPr lang="en-US" dirty="0" smtClean="0"/>
          </a:p>
          <a:p>
            <a:pPr lvl="0"/>
            <a:r>
              <a:rPr lang="en-US" dirty="0" smtClean="0"/>
              <a:t>A </a:t>
            </a:r>
            <a:r>
              <a:rPr lang="en-US" dirty="0"/>
              <a:t>sponsor </a:t>
            </a:r>
            <a:r>
              <a:rPr lang="en-US" dirty="0" smtClean="0"/>
              <a:t>submits </a:t>
            </a:r>
            <a:r>
              <a:rPr lang="en-US" dirty="0"/>
              <a:t>an application for a medicinal product clinical trial conduct to the </a:t>
            </a:r>
            <a:r>
              <a:rPr lang="en-US" dirty="0" smtClean="0"/>
              <a:t>National</a:t>
            </a:r>
            <a:r>
              <a:rPr lang="en-US" b="1" dirty="0"/>
              <a:t> </a:t>
            </a:r>
            <a:r>
              <a:rPr lang="en-US" dirty="0" smtClean="0"/>
              <a:t>Agency </a:t>
            </a:r>
            <a:r>
              <a:rPr lang="en-US" dirty="0"/>
              <a:t>for Medicine and Medical Devices and it is a clinical trial marketing </a:t>
            </a:r>
            <a:r>
              <a:rPr lang="en-US" dirty="0" smtClean="0"/>
              <a:t>authorization </a:t>
            </a:r>
            <a:r>
              <a:rPr lang="en-US" dirty="0"/>
              <a:t>holder (Article 71 paragraphs 3–5). A sponsor must have a person </a:t>
            </a:r>
            <a:r>
              <a:rPr lang="en-US" dirty="0" smtClean="0"/>
              <a:t>responsible </a:t>
            </a:r>
            <a:r>
              <a:rPr lang="en-US" dirty="0"/>
              <a:t>for documentation in the process of granting approval for medicinal products clinical trials, its variations, and </a:t>
            </a:r>
            <a:r>
              <a:rPr lang="en-US" dirty="0" err="1"/>
              <a:t>pharmacovigilance</a:t>
            </a:r>
            <a:r>
              <a:rPr lang="en-US" dirty="0"/>
              <a:t> that he/she has concluded a full- time employment contract for the indeﬁnite period of time with, about which he/she must inform the National Agency (Article 71 paragraph 6). </a:t>
            </a:r>
            <a:endParaRPr lang="en-US" dirty="0" smtClean="0"/>
          </a:p>
          <a:p>
            <a:pPr lvl="0"/>
            <a:r>
              <a:rPr lang="en-US" dirty="0" smtClean="0"/>
              <a:t>Prior </a:t>
            </a:r>
            <a:r>
              <a:rPr lang="en-US" dirty="0"/>
              <a:t>to the </a:t>
            </a:r>
            <a:r>
              <a:rPr lang="en-US" dirty="0" smtClean="0"/>
              <a:t>commencement </a:t>
            </a:r>
            <a:r>
              <a:rPr lang="en-US" dirty="0"/>
              <a:t>of a clinical trial, the sponsor of a clinical trial must make sure that the per- sons subjected to a clinical trial in case damage occurs and it is caused by the clinical trial of a medicinal product, must be insured by law</a:t>
            </a:r>
            <a:r>
              <a:rPr lang="en-US" dirty="0" smtClean="0"/>
              <a:t>.</a:t>
            </a:r>
          </a:p>
          <a:p>
            <a:pPr lvl="0"/>
            <a:r>
              <a:rPr lang="en-US" dirty="0" smtClean="0"/>
              <a:t> </a:t>
            </a:r>
            <a:r>
              <a:rPr lang="en-US" dirty="0"/>
              <a:t>The amount of </a:t>
            </a:r>
            <a:r>
              <a:rPr lang="en-US" dirty="0" smtClean="0"/>
              <a:t>necessary </a:t>
            </a:r>
            <a:r>
              <a:rPr lang="en-US" dirty="0"/>
              <a:t>costs that will be awarded to the persons participating in a clinical trial must be determined by the insurance contract (Article 72).</a:t>
            </a:r>
          </a:p>
          <a:p>
            <a:endParaRPr lang="en-US" dirty="0"/>
          </a:p>
        </p:txBody>
      </p:sp>
    </p:spTree>
    <p:extLst>
      <p:ext uri="{BB962C8B-B14F-4D97-AF65-F5344CB8AC3E}">
        <p14:creationId xmlns:p14="http://schemas.microsoft.com/office/powerpoint/2010/main" xmlns="" val="2571161970"/>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143000" y="1828800"/>
            <a:ext cx="10441515" cy="4267200"/>
          </a:xfrm>
        </p:spPr>
        <p:txBody>
          <a:bodyPr>
            <a:normAutofit lnSpcReduction="10000"/>
          </a:bodyPr>
          <a:lstStyle/>
          <a:p>
            <a:pPr lvl="0"/>
            <a:r>
              <a:rPr lang="en-US" sz="2400" dirty="0"/>
              <a:t>The Ethics Board makes decision of conducting a clinical trial and inform a sponsor of clinical trials and the National Agency on decisions they reached, within ﬁfteen days. If the board does not make a positive decision on the conduct of clinical trials, the agency will not issue the approval for clinical trials conduct (Article 76). </a:t>
            </a:r>
            <a:endParaRPr lang="en-US" sz="2400" dirty="0" smtClean="0"/>
          </a:p>
          <a:p>
            <a:pPr lvl="0"/>
            <a:r>
              <a:rPr lang="en-US" sz="2400" dirty="0" smtClean="0"/>
              <a:t>The </a:t>
            </a:r>
            <a:r>
              <a:rPr lang="en-US" sz="2400" dirty="0"/>
              <a:t>National Agency decides about the request for the authorization of clinical trials and documentation that is in conformity with the GCP in clinical </a:t>
            </a:r>
            <a:r>
              <a:rPr lang="en-US" sz="2400" dirty="0" smtClean="0"/>
              <a:t>trials</a:t>
            </a:r>
            <a:r>
              <a:rPr lang="en-US" sz="2400" dirty="0"/>
              <a:t>. The agency carries out the control over the performance of clinical trials </a:t>
            </a:r>
            <a:r>
              <a:rPr lang="en-US" sz="2400" dirty="0" smtClean="0"/>
              <a:t>pursuant </a:t>
            </a:r>
            <a:r>
              <a:rPr lang="en-US" sz="2400" dirty="0"/>
              <a:t>to this law and regulations adopted to implement this law, the clinical trial protocol, and guidelines to GCP. </a:t>
            </a:r>
            <a:endParaRPr lang="en-US" sz="2400" dirty="0" smtClean="0"/>
          </a:p>
          <a:p>
            <a:pPr lvl="0"/>
            <a:r>
              <a:rPr lang="en-US" sz="2400" dirty="0" smtClean="0"/>
              <a:t>A </a:t>
            </a:r>
            <a:r>
              <a:rPr lang="en-US" sz="2400" dirty="0"/>
              <a:t>sponsor may require the agency to perform the control of the clinical trials conduct at the sites where clinical trials are conducted.</a:t>
            </a:r>
          </a:p>
          <a:p>
            <a:endParaRPr lang="en-US" dirty="0"/>
          </a:p>
        </p:txBody>
      </p:sp>
    </p:spTree>
    <p:extLst>
      <p:ext uri="{BB962C8B-B14F-4D97-AF65-F5344CB8AC3E}">
        <p14:creationId xmlns:p14="http://schemas.microsoft.com/office/powerpoint/2010/main" xmlns="" val="2990116535"/>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The National Agency for Medicines and Medical Devices issues the approval for conducting interventional post-marketing clinical trials pursuant to all the laws and regulations enacted to implement the law. </a:t>
            </a:r>
          </a:p>
        </p:txBody>
      </p:sp>
      <p:sp>
        <p:nvSpPr>
          <p:cNvPr id="3" name="Content Placeholder 2"/>
          <p:cNvSpPr>
            <a:spLocks noGrp="1"/>
          </p:cNvSpPr>
          <p:nvPr>
            <p:ph idx="1"/>
          </p:nvPr>
        </p:nvSpPr>
        <p:spPr>
          <a:xfrm>
            <a:off x="1521885" y="1905000"/>
            <a:ext cx="9984315" cy="4267200"/>
          </a:xfrm>
        </p:spPr>
        <p:txBody>
          <a:bodyPr>
            <a:normAutofit fontScale="92500" lnSpcReduction="20000"/>
          </a:bodyPr>
          <a:lstStyle/>
          <a:p>
            <a:pPr lvl="0"/>
            <a:r>
              <a:rPr lang="en-US" dirty="0" smtClean="0"/>
              <a:t>The </a:t>
            </a:r>
            <a:r>
              <a:rPr lang="en-US" dirty="0"/>
              <a:t>Ordinance on the </a:t>
            </a:r>
            <a:r>
              <a:rPr lang="en-US" dirty="0" smtClean="0"/>
              <a:t>Contents </a:t>
            </a:r>
            <a:r>
              <a:rPr lang="en-US" dirty="0"/>
              <a:t>of the Application, and/or Documentation on the Approval of Clinical Trials for Medicines includes as an integral part guideline for ethical issues related to child testing and gives special protection of minors trial subjects (Part 2.6., ICH guide- line: E6, section 4.8.14</a:t>
            </a:r>
            <a:r>
              <a:rPr lang="en-US" dirty="0" smtClean="0"/>
              <a:t>.). </a:t>
            </a:r>
            <a:r>
              <a:rPr lang="en-US" dirty="0"/>
              <a:t>This regulation ﬁrst deﬁnes the basic terms (Article 2 paragraph 1) in accordance with the law</a:t>
            </a:r>
            <a:r>
              <a:rPr lang="en-US" dirty="0" smtClean="0"/>
              <a:t>:</a:t>
            </a:r>
            <a:endParaRPr lang="en-US" dirty="0"/>
          </a:p>
          <a:p>
            <a:pPr lvl="0"/>
            <a:r>
              <a:rPr lang="en-US" dirty="0"/>
              <a:t>clinical trials of a medicine are trials conducted on humans in order to determine or conﬁrm the clinical, pharmacological and </a:t>
            </a:r>
            <a:r>
              <a:rPr lang="en-US" dirty="0" err="1"/>
              <a:t>pharmacodynamic</a:t>
            </a:r>
            <a:r>
              <a:rPr lang="en-US" dirty="0"/>
              <a:t> properties of a medicine, determine all adverse reactions to the medicine being tested, to test the </a:t>
            </a:r>
            <a:r>
              <a:rPr lang="en-US" dirty="0" err="1"/>
              <a:t>resorption</a:t>
            </a:r>
            <a:r>
              <a:rPr lang="en-US" dirty="0"/>
              <a:t>, distribution, metabolism and excretion of the medicine, and establish its safety, and/or efficacy. Clinical trials of a medicine encompass the post- marketing intervention clinical trials of the medicine, as well as the post- marketing nonintervention clinical trials of the medicine;</a:t>
            </a:r>
          </a:p>
          <a:p>
            <a:pPr lvl="0"/>
            <a:r>
              <a:rPr lang="en-US" dirty="0"/>
              <a:t>subjects are persons taking part in the clinical trials of the medicine regardless of whether they use the medicine being clinically tested or participate in the testing in order to control the application of the medicine, i.e., if they are taking the medicine that the one being clinically tested is being compared to</a:t>
            </a:r>
            <a:r>
              <a:rPr lang="en-US" dirty="0" smtClean="0"/>
              <a:t>;</a:t>
            </a:r>
          </a:p>
          <a:p>
            <a:pPr lvl="1"/>
            <a:r>
              <a:rPr lang="en-US" sz="1600" dirty="0"/>
              <a:t>informed subject consent is a written statement, dated and signed, on </a:t>
            </a:r>
            <a:r>
              <a:rPr lang="en-US" sz="1600" dirty="0" smtClean="0"/>
              <a:t>participation </a:t>
            </a:r>
            <a:r>
              <a:rPr lang="en-US" sz="1600" dirty="0"/>
              <a:t>in a certain clinical trial of a medicine, provided by a person capable of pro- viding consent or, if the person is unable to provide consent, provided by their legal representative, pursuant to the law, provided willingly and having all </a:t>
            </a:r>
            <a:r>
              <a:rPr lang="en-US" sz="1600" dirty="0" smtClean="0"/>
              <a:t>information </a:t>
            </a:r>
            <a:r>
              <a:rPr lang="en-US" sz="1600" dirty="0"/>
              <a:t>on the nature, importance, consequences and health risks of the trials (</a:t>
            </a:r>
            <a:r>
              <a:rPr lang="en-US" sz="1600" i="1" dirty="0"/>
              <a:t>informed consent</a:t>
            </a:r>
            <a:r>
              <a:rPr lang="en-US" sz="1600" dirty="0"/>
              <a:t>);</a:t>
            </a:r>
            <a:endParaRPr lang="en-US" sz="2000" dirty="0"/>
          </a:p>
          <a:p>
            <a:pPr lvl="1"/>
            <a:r>
              <a:rPr lang="en-US" sz="1600" dirty="0"/>
              <a:t>subject safety is the physical and mental integrity, i.e., safety of the subject </a:t>
            </a:r>
            <a:r>
              <a:rPr lang="en-US" sz="1600" dirty="0" smtClean="0"/>
              <a:t>participating </a:t>
            </a:r>
            <a:r>
              <a:rPr lang="en-US" sz="1600" dirty="0"/>
              <a:t>in the clinical trials of the medicine;</a:t>
            </a:r>
            <a:endParaRPr lang="en-US" sz="2000" dirty="0"/>
          </a:p>
          <a:p>
            <a:pPr lvl="1"/>
            <a:r>
              <a:rPr lang="en-US" sz="1600" dirty="0"/>
              <a:t>subject identiﬁcation code is the unique designation assigned to all subjects by the investigator, used instead of their name, in order to provide identity </a:t>
            </a:r>
            <a:r>
              <a:rPr lang="en-US" sz="1600" dirty="0" err="1"/>
              <a:t>protec</a:t>
            </a:r>
            <a:r>
              <a:rPr lang="en-US" sz="1600" dirty="0"/>
              <a:t>- </a:t>
            </a:r>
            <a:r>
              <a:rPr lang="en-US" sz="1600" dirty="0" err="1"/>
              <a:t>tion</a:t>
            </a:r>
            <a:r>
              <a:rPr lang="en-US" sz="1600" dirty="0"/>
              <a:t> for subjects when reporting adverse reactions to the medicine, i.e., when pro- viding other data regarding the clinical trials of the medicine;</a:t>
            </a:r>
            <a:endParaRPr lang="en-US" sz="2000" dirty="0"/>
          </a:p>
          <a:p>
            <a:pPr lvl="0"/>
            <a:endParaRPr lang="en-US" dirty="0"/>
          </a:p>
          <a:p>
            <a:endParaRPr lang="en-US" dirty="0"/>
          </a:p>
        </p:txBody>
      </p:sp>
    </p:spTree>
    <p:extLst>
      <p:ext uri="{BB962C8B-B14F-4D97-AF65-F5344CB8AC3E}">
        <p14:creationId xmlns:p14="http://schemas.microsoft.com/office/powerpoint/2010/main" xmlns="" val="4163718545"/>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of clinical trial in Serbia</a:t>
            </a:r>
            <a:endParaRPr lang="en-US" dirty="0"/>
          </a:p>
        </p:txBody>
      </p:sp>
      <p:sp>
        <p:nvSpPr>
          <p:cNvPr id="3" name="Content Placeholder 2"/>
          <p:cNvSpPr>
            <a:spLocks noGrp="1"/>
          </p:cNvSpPr>
          <p:nvPr>
            <p:ph idx="1"/>
          </p:nvPr>
        </p:nvSpPr>
        <p:spPr>
          <a:xfrm>
            <a:off x="1521885" y="1905000"/>
            <a:ext cx="9755715" cy="4267200"/>
          </a:xfrm>
        </p:spPr>
        <p:txBody>
          <a:bodyPr>
            <a:normAutofit fontScale="92500" lnSpcReduction="20000"/>
          </a:bodyPr>
          <a:lstStyle/>
          <a:p>
            <a:r>
              <a:rPr lang="en-US" dirty="0"/>
              <a:t>The proposing a clinical trial of a medicine, as well as the related </a:t>
            </a:r>
            <a:r>
              <a:rPr lang="en-US" dirty="0" smtClean="0"/>
              <a:t>conducting </a:t>
            </a:r>
            <a:r>
              <a:rPr lang="en-US" dirty="0"/>
              <a:t>and reporting process, have to be done in accordance with the GCP Guidelines. </a:t>
            </a:r>
            <a:endParaRPr lang="en-US" dirty="0" smtClean="0"/>
          </a:p>
          <a:p>
            <a:r>
              <a:rPr lang="en-US" dirty="0" smtClean="0"/>
              <a:t>Clinical </a:t>
            </a:r>
            <a:r>
              <a:rPr lang="en-US" dirty="0"/>
              <a:t>trial of a medicines includes post-marketing interventional or </a:t>
            </a:r>
            <a:r>
              <a:rPr lang="en-US" dirty="0" err="1" smtClean="0"/>
              <a:t>noninterventional</a:t>
            </a:r>
            <a:r>
              <a:rPr lang="en-US" dirty="0" smtClean="0"/>
              <a:t> </a:t>
            </a:r>
            <a:r>
              <a:rPr lang="en-US" dirty="0"/>
              <a:t>clinical trial of a medicines, noncommercial clinical trial of a medicines (including academic clinical trial of a medicine) and clinical trial of bioavailability or bioequivalence. The same provisions do not apply to post-marketing </a:t>
            </a:r>
            <a:r>
              <a:rPr lang="en-US" dirty="0" err="1" smtClean="0"/>
              <a:t>noninterventional</a:t>
            </a:r>
            <a:r>
              <a:rPr lang="en-US" dirty="0" smtClean="0"/>
              <a:t> </a:t>
            </a:r>
            <a:r>
              <a:rPr lang="en-US" dirty="0"/>
              <a:t>clinical trials of the medicine (Article 3). </a:t>
            </a:r>
            <a:endParaRPr lang="en-US" dirty="0" smtClean="0"/>
          </a:p>
          <a:p>
            <a:r>
              <a:rPr lang="en-US" dirty="0" smtClean="0"/>
              <a:t>The </a:t>
            </a:r>
            <a:r>
              <a:rPr lang="en-US" dirty="0"/>
              <a:t>documentation for the approval of clinical trials has to be submitted to the agency in writing, in the script and language in official use in the Republic of Serbia (Article 7). There are </a:t>
            </a:r>
            <a:r>
              <a:rPr lang="en-US" dirty="0" smtClean="0"/>
              <a:t>prescribed </a:t>
            </a:r>
            <a:r>
              <a:rPr lang="en-US" dirty="0"/>
              <a:t>obligations in the implementation of clinical trial, which relate to the </a:t>
            </a:r>
            <a:r>
              <a:rPr lang="en-US" dirty="0" smtClean="0"/>
              <a:t>obligations </a:t>
            </a:r>
            <a:r>
              <a:rPr lang="en-US" dirty="0"/>
              <a:t>of the sponsor, the principal investigator, the obligations of the health care institution wherein the clinical trials are being implemented, and the obligations of the Ethics Board (Article 25</a:t>
            </a:r>
            <a:r>
              <a:rPr lang="en-US" dirty="0" smtClean="0"/>
              <a:t>).</a:t>
            </a:r>
          </a:p>
          <a:p>
            <a:r>
              <a:rPr lang="en-US" dirty="0" smtClean="0"/>
              <a:t> </a:t>
            </a:r>
            <a:r>
              <a:rPr lang="en-US" dirty="0"/>
              <a:t>Sponsor can be a natural or legal person taking on the responsibility for initiating, implementing, and/or ﬁnancing the clinical trials. It is necessary that so-called multicenter clinical trials be performed pursuant to a </a:t>
            </a:r>
            <a:r>
              <a:rPr lang="en-US" dirty="0" smtClean="0"/>
              <a:t>uniﬁed </a:t>
            </a:r>
            <a:r>
              <a:rPr lang="en-US" dirty="0"/>
              <a:t>protocol but multiple investigators, regardless of whether the sites are in one or several countries (Article 26). The sponsor’s obligations are related to the object, subjects, reporting events and they are prescribed in detail. Special attention is paid to any foreseen and unforeseen deviations from the protocol, as well as adverse events that may occur in this regard. </a:t>
            </a:r>
            <a:br>
              <a:rPr lang="en-US" dirty="0"/>
            </a:br>
            <a:endParaRPr lang="en-US" dirty="0"/>
          </a:p>
        </p:txBody>
      </p:sp>
    </p:spTree>
    <p:extLst>
      <p:ext uri="{BB962C8B-B14F-4D97-AF65-F5344CB8AC3E}">
        <p14:creationId xmlns:p14="http://schemas.microsoft.com/office/powerpoint/2010/main" xmlns="" val="2037485338"/>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of clinical trial in Serbia</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sponsor ensures that the coding system of the tested medicines in blind trials contains mechanisms that enable rapid </a:t>
            </a:r>
            <a:r>
              <a:rPr lang="en-US" dirty="0" smtClean="0"/>
              <a:t>identiﬁcation </a:t>
            </a:r>
            <a:r>
              <a:rPr lang="en-US" dirty="0"/>
              <a:t>of the medicine in emergency cases, but also prevents the trial from being improperly terminated. </a:t>
            </a:r>
            <a:endParaRPr lang="en-US" dirty="0" smtClean="0"/>
          </a:p>
          <a:p>
            <a:r>
              <a:rPr lang="en-US" dirty="0" smtClean="0"/>
              <a:t>He </a:t>
            </a:r>
            <a:r>
              <a:rPr lang="en-US" dirty="0"/>
              <a:t>reports to the agency and the Ethics Committee of </a:t>
            </a:r>
            <a:r>
              <a:rPr lang="en-US" dirty="0" smtClean="0"/>
              <a:t>Serbia </a:t>
            </a:r>
            <a:r>
              <a:rPr lang="en-US" dirty="0"/>
              <a:t>about all serious adverse reactions in clinical trials and serious adverse events in clinical trials, in accordance with the bylaw regulating the manner of reporting, </a:t>
            </a:r>
            <a:r>
              <a:rPr lang="en-US" dirty="0" smtClean="0"/>
              <a:t>collecting </a:t>
            </a:r>
            <a:r>
              <a:rPr lang="en-US" dirty="0"/>
              <a:t>and monitoring adverse reactions. </a:t>
            </a:r>
            <a:endParaRPr lang="en-US" dirty="0" smtClean="0"/>
          </a:p>
          <a:p>
            <a:r>
              <a:rPr lang="en-US" dirty="0" smtClean="0"/>
              <a:t>The </a:t>
            </a:r>
            <a:r>
              <a:rPr lang="en-US" dirty="0"/>
              <a:t>sponsor is also obliged to report to the Agency for Medicines and the Ethics Committee of Serbia a serious breach that occurred in the Republic of Serbia as a result of a deviation from the protocol, i.e., the guidelines of GCP, without delay, and no later than seven days from the day of learning about the serious breach, which is applied electronically on the form that the agency publishes on its web-presentation</a:t>
            </a:r>
            <a:r>
              <a:rPr lang="en-US" dirty="0" smtClean="0"/>
              <a:t>.</a:t>
            </a:r>
          </a:p>
          <a:p>
            <a:r>
              <a:rPr lang="en-US" dirty="0" smtClean="0"/>
              <a:t> </a:t>
            </a:r>
            <a:r>
              <a:rPr lang="en-US" dirty="0"/>
              <a:t>The reports are submitted </a:t>
            </a:r>
            <a:r>
              <a:rPr lang="en-US" dirty="0" smtClean="0"/>
              <a:t>periodically</a:t>
            </a:r>
            <a:r>
              <a:rPr lang="en-US" dirty="0"/>
              <a:t>, every three months or more often if it is in accordance with the sponsor’s </a:t>
            </a:r>
            <a:r>
              <a:rPr lang="en-US" dirty="0" smtClean="0"/>
              <a:t>procedure </a:t>
            </a:r>
            <a:r>
              <a:rPr lang="en-US" dirty="0"/>
              <a:t>(Article 26). </a:t>
            </a:r>
            <a:br>
              <a:rPr lang="en-US" dirty="0"/>
            </a:br>
            <a:endParaRPr lang="en-US" dirty="0"/>
          </a:p>
        </p:txBody>
      </p:sp>
    </p:spTree>
    <p:extLst>
      <p:ext uri="{BB962C8B-B14F-4D97-AF65-F5344CB8AC3E}">
        <p14:creationId xmlns:p14="http://schemas.microsoft.com/office/powerpoint/2010/main" xmlns="" val="1076113998"/>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Process of clinical trial in Serbia</a:t>
            </a:r>
          </a:p>
        </p:txBody>
      </p:sp>
      <p:sp>
        <p:nvSpPr>
          <p:cNvPr id="3" name="Content Placeholder 2"/>
          <p:cNvSpPr>
            <a:spLocks noGrp="1"/>
          </p:cNvSpPr>
          <p:nvPr>
            <p:ph idx="1"/>
          </p:nvPr>
        </p:nvSpPr>
        <p:spPr/>
        <p:txBody>
          <a:bodyPr/>
          <a:lstStyle/>
          <a:p>
            <a:r>
              <a:rPr lang="en-US" sz="2000" dirty="0"/>
              <a:t>The sponsor may, during the procedure of approval and implementation of clinical trials of a medicine or medical device, transfer part or </a:t>
            </a:r>
            <a:r>
              <a:rPr lang="en-US" sz="2000" dirty="0" smtClean="0"/>
              <a:t>all of </a:t>
            </a:r>
            <a:r>
              <a:rPr lang="en-US" sz="2000" dirty="0"/>
              <a:t>their obligations regarding the clinical trials of the medicine to the contract research organization based in the Republic of Serbia (Article 27). </a:t>
            </a:r>
            <a:endParaRPr lang="en-US" sz="2000" dirty="0" smtClean="0"/>
          </a:p>
          <a:p>
            <a:r>
              <a:rPr lang="en-US" sz="2000" dirty="0" smtClean="0"/>
              <a:t>The </a:t>
            </a:r>
            <a:r>
              <a:rPr lang="en-US" sz="2000" dirty="0"/>
              <a:t>sponsor appoints a person responsible for the documentation of the procedure on obtaining an authorization for the implementation of clinical trials and </a:t>
            </a:r>
            <a:r>
              <a:rPr lang="en-US" sz="2000" dirty="0" err="1"/>
              <a:t>pharmacovigilance</a:t>
            </a:r>
            <a:r>
              <a:rPr lang="en-US" sz="2000" dirty="0"/>
              <a:t> in the Republic of Serbia, with a signed employment contract and have a diploma of completed medical, dentistry, or pharmaceutical faculty and additional education in the ﬁeld of clinical trials and </a:t>
            </a:r>
            <a:r>
              <a:rPr lang="en-US" sz="2000" dirty="0" err="1"/>
              <a:t>pharmacovigilance</a:t>
            </a:r>
            <a:r>
              <a:rPr lang="en-US" sz="2000" dirty="0"/>
              <a:t> (Article 28).</a:t>
            </a:r>
          </a:p>
          <a:p>
            <a:endParaRPr lang="en-US" dirty="0"/>
          </a:p>
        </p:txBody>
      </p:sp>
    </p:spTree>
    <p:extLst>
      <p:ext uri="{BB962C8B-B14F-4D97-AF65-F5344CB8AC3E}">
        <p14:creationId xmlns:p14="http://schemas.microsoft.com/office/powerpoint/2010/main" xmlns="" val="554614898"/>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Opinion of the EBS</a:t>
            </a:r>
            <a:endParaRPr lang="en-US" dirty="0"/>
          </a:p>
        </p:txBody>
      </p:sp>
      <p:sp>
        <p:nvSpPr>
          <p:cNvPr id="3" name="Content Placeholder 2"/>
          <p:cNvSpPr>
            <a:spLocks noGrp="1"/>
          </p:cNvSpPr>
          <p:nvPr>
            <p:ph idx="1"/>
          </p:nvPr>
        </p:nvSpPr>
        <p:spPr>
          <a:xfrm>
            <a:off x="1521885" y="1905000"/>
            <a:ext cx="10060515" cy="4267200"/>
          </a:xfrm>
        </p:spPr>
        <p:txBody>
          <a:bodyPr>
            <a:normAutofit lnSpcReduction="10000"/>
          </a:bodyPr>
          <a:lstStyle/>
          <a:p>
            <a:r>
              <a:rPr lang="en-US" dirty="0"/>
              <a:t>The important issue is the opinion of the EBS, which is prescribed as an obligatory step based on the sponsor’s documentation submitted to the agency. </a:t>
            </a:r>
            <a:endParaRPr lang="en-US" dirty="0" smtClean="0"/>
          </a:p>
          <a:p>
            <a:r>
              <a:rPr lang="en-US" dirty="0" smtClean="0"/>
              <a:t>In </a:t>
            </a:r>
            <a:r>
              <a:rPr lang="en-US" dirty="0"/>
              <a:t>the process of giving an opinion on a clinical trial, the Ethics Board may request the opinion of local Ethics Board of the clinical trial site or the principal investigator on issues concerning that clinical trial site. The opinion of distinguished experts, who are not members of the Ethics Board, from speciﬁc areas that are necessary for </a:t>
            </a:r>
            <a:r>
              <a:rPr lang="en-US" dirty="0" smtClean="0"/>
              <a:t>giving </a:t>
            </a:r>
            <a:r>
              <a:rPr lang="en-US" dirty="0"/>
              <a:t>an opinion on a clinical trial can be requested as well. </a:t>
            </a:r>
            <a:endParaRPr lang="en-US" dirty="0" smtClean="0"/>
          </a:p>
          <a:p>
            <a:r>
              <a:rPr lang="en-US" dirty="0" smtClean="0"/>
              <a:t>All </a:t>
            </a:r>
            <a:r>
              <a:rPr lang="en-US" dirty="0"/>
              <a:t>documents must be listed, including the versions and dates of the documents. The opinion on the </a:t>
            </a:r>
            <a:r>
              <a:rPr lang="en-US" dirty="0" smtClean="0"/>
              <a:t>clinical </a:t>
            </a:r>
            <a:r>
              <a:rPr lang="en-US" dirty="0"/>
              <a:t>trial of the Ethics Board must be signed and dated and its integral part presents the list of members who participated in giving that opinion in accordance with the Rules of Procedure of the EBS (Article 40). </a:t>
            </a:r>
            <a:endParaRPr lang="en-US" dirty="0" smtClean="0"/>
          </a:p>
          <a:p>
            <a:r>
              <a:rPr lang="en-US" dirty="0" smtClean="0"/>
              <a:t>The </a:t>
            </a:r>
            <a:r>
              <a:rPr lang="en-US" dirty="0"/>
              <a:t>medicine being clinically tested, the comparative medicine listed on the agency’s approval, i.e., the certiﬁcate on determining the completeness of the requirements, as well as other medicines and medical devices provided by the sponsor for the purposes of the clinical trial could be imported based on the agency’s approval (Article 44). The agency issues an </a:t>
            </a:r>
            <a:r>
              <a:rPr lang="en-US" dirty="0" smtClean="0"/>
              <a:t>opinion </a:t>
            </a:r>
            <a:r>
              <a:rPr lang="en-US" dirty="0"/>
              <a:t>for the import or export of cell or tissue samples for the procedure of clinical medicine testing, in accordance with the law, based on the sponsor’s request.</a:t>
            </a:r>
          </a:p>
        </p:txBody>
      </p:sp>
    </p:spTree>
    <p:extLst>
      <p:ext uri="{BB962C8B-B14F-4D97-AF65-F5344CB8AC3E}">
        <p14:creationId xmlns:p14="http://schemas.microsoft.com/office/powerpoint/2010/main" xmlns="" val="2880185715"/>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Ordinance on clinical trials of medicines in human medicine</a:t>
            </a:r>
          </a:p>
        </p:txBody>
      </p:sp>
      <p:sp>
        <p:nvSpPr>
          <p:cNvPr id="3" name="Content Placeholder 2"/>
          <p:cNvSpPr>
            <a:spLocks noGrp="1"/>
          </p:cNvSpPr>
          <p:nvPr>
            <p:ph idx="1"/>
          </p:nvPr>
        </p:nvSpPr>
        <p:spPr/>
        <p:txBody>
          <a:bodyPr>
            <a:normAutofit/>
          </a:bodyPr>
          <a:lstStyle/>
          <a:p>
            <a:r>
              <a:rPr lang="en-US" sz="2000" dirty="0"/>
              <a:t>At the end of the Ordinance on clinical trials of medicines in human </a:t>
            </a:r>
            <a:r>
              <a:rPr lang="en-US" sz="2000" dirty="0" smtClean="0"/>
              <a:t>medicine</a:t>
            </a:r>
            <a:r>
              <a:rPr lang="en-US" sz="2000" dirty="0"/>
              <a:t>, there are four annexes that refer to several units, such as dedicated to contents of the clinical trial protocol, contents of the brochure for the researcher, contents of the report on the completed clinical trial, and clinical testing of medicines on </a:t>
            </a:r>
            <a:r>
              <a:rPr lang="en-US" sz="2000" dirty="0" smtClean="0"/>
              <a:t>children.</a:t>
            </a:r>
          </a:p>
          <a:p>
            <a:r>
              <a:rPr lang="en-US" sz="2000" dirty="0" smtClean="0"/>
              <a:t> </a:t>
            </a:r>
            <a:r>
              <a:rPr lang="en-US" sz="2000" dirty="0"/>
              <a:t>Before the start of the clinical trials of the medicines, a trial subject signs the declaration that he/she has been informed about the data and provides written con- sent in the presence of the witness. </a:t>
            </a:r>
            <a:endParaRPr lang="en-US" sz="2000" dirty="0" smtClean="0"/>
          </a:p>
          <a:p>
            <a:r>
              <a:rPr lang="en-US" sz="2000" dirty="0" smtClean="0"/>
              <a:t>The </a:t>
            </a:r>
            <a:r>
              <a:rPr lang="en-US" sz="2000" dirty="0"/>
              <a:t>Ordinance also has the provisions about detailed procedures and competent bodies, emphasizing that if the Ethics Board does not issue a positive decision, the National Agency will not issue authorization. </a:t>
            </a:r>
          </a:p>
        </p:txBody>
      </p:sp>
    </p:spTree>
    <p:extLst>
      <p:ext uri="{BB962C8B-B14F-4D97-AF65-F5344CB8AC3E}">
        <p14:creationId xmlns:p14="http://schemas.microsoft.com/office/powerpoint/2010/main" xmlns="" val="2556991790"/>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44606"/>
            <a:ext cx="9146380" cy="1020762"/>
          </a:xfrm>
        </p:spPr>
        <p:txBody>
          <a:bodyPr/>
          <a:lstStyle/>
          <a:p>
            <a:r>
              <a:rPr lang="en-US" b="1" dirty="0"/>
              <a:t>Phases of clinical trial</a:t>
            </a:r>
            <a:endParaRPr lang="en-US" dirty="0"/>
          </a:p>
        </p:txBody>
      </p:sp>
      <p:sp>
        <p:nvSpPr>
          <p:cNvPr id="3" name="Content Placeholder 2"/>
          <p:cNvSpPr>
            <a:spLocks noGrp="1"/>
          </p:cNvSpPr>
          <p:nvPr>
            <p:ph idx="1"/>
          </p:nvPr>
        </p:nvSpPr>
        <p:spPr>
          <a:xfrm>
            <a:off x="76200" y="1823978"/>
            <a:ext cx="5638800" cy="4759384"/>
          </a:xfrm>
        </p:spPr>
        <p:txBody>
          <a:bodyPr>
            <a:normAutofit/>
          </a:bodyPr>
          <a:lstStyle/>
          <a:p>
            <a:r>
              <a:rPr lang="en-US" dirty="0">
                <a:solidFill>
                  <a:srgbClr val="FF0000"/>
                </a:solidFill>
              </a:rPr>
              <a:t>The third step is made up of two main elements: more patients are included (1,000-5,000 patients), and the efficacy, the short-term and long-term safety, as well as the effects of the exceeded dosage are tested. </a:t>
            </a:r>
            <a:r>
              <a:rPr lang="en-US" dirty="0"/>
              <a:t> There may also be a comparison with drugs already used for the same illness, with the latter given to a group of patients (instead of the new drug tested), without them knowing. This is the stage where placebos are commonly used, in order to enhance the certainty of the results of the trial. In addition, this phase includes the participation of academics and doctors, </a:t>
            </a:r>
            <a:r>
              <a:rPr lang="en-US" dirty="0" smtClean="0"/>
              <a:t>familiarizing </a:t>
            </a:r>
            <a:r>
              <a:rPr lang="en-US" dirty="0"/>
              <a:t>them with the new tested drug. </a:t>
            </a:r>
          </a:p>
          <a:p>
            <a:r>
              <a:rPr lang="en-US" dirty="0"/>
              <a:t> Nevertheless, </a:t>
            </a:r>
            <a:r>
              <a:rPr lang="en-US" dirty="0">
                <a:solidFill>
                  <a:srgbClr val="FF0000"/>
                </a:solidFill>
              </a:rPr>
              <a:t>the final phase is conducted while the drug is on market, in real life, without supervision in which the most relevant factor is the careful recording of analyses and feedbacks on the drug and its use. </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734334" y="1823978"/>
            <a:ext cx="5748013" cy="4311010"/>
          </a:xfrm>
          <a:prstGeom prst="rect">
            <a:avLst/>
          </a:prstGeom>
        </p:spPr>
      </p:pic>
    </p:spTree>
    <p:extLst>
      <p:ext uri="{BB962C8B-B14F-4D97-AF65-F5344CB8AC3E}">
        <p14:creationId xmlns:p14="http://schemas.microsoft.com/office/powerpoint/2010/main" xmlns="" val="991763291"/>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 </a:t>
            </a:r>
            <a:r>
              <a:rPr lang="en-US" dirty="0"/>
              <a:t>as participants in clinical trials</a:t>
            </a:r>
          </a:p>
        </p:txBody>
      </p:sp>
      <p:sp>
        <p:nvSpPr>
          <p:cNvPr id="3" name="Content Placeholder 2"/>
          <p:cNvSpPr>
            <a:spLocks noGrp="1"/>
          </p:cNvSpPr>
          <p:nvPr>
            <p:ph idx="1"/>
          </p:nvPr>
        </p:nvSpPr>
        <p:spPr/>
        <p:txBody>
          <a:bodyPr>
            <a:normAutofit lnSpcReduction="10000"/>
          </a:bodyPr>
          <a:lstStyle/>
          <a:p>
            <a:r>
              <a:rPr lang="en-US" sz="2000" dirty="0"/>
              <a:t>A special part concerns the position of children as participants in clinical trials of medicines. The decision-making is undertaken by the division of children into age groups in trials, where the state of developmental biology and pharmacology need to be </a:t>
            </a:r>
            <a:r>
              <a:rPr lang="en-US" sz="2000" dirty="0" smtClean="0"/>
              <a:t>considered.</a:t>
            </a:r>
            <a:endParaRPr lang="en-US" sz="2000" baseline="30000" dirty="0"/>
          </a:p>
          <a:p>
            <a:r>
              <a:rPr lang="en-US" sz="2000" dirty="0" smtClean="0">
                <a:solidFill>
                  <a:srgbClr val="FF0000"/>
                </a:solidFill>
              </a:rPr>
              <a:t>Age </a:t>
            </a:r>
            <a:r>
              <a:rPr lang="en-US" sz="2000" dirty="0">
                <a:solidFill>
                  <a:srgbClr val="FF0000"/>
                </a:solidFill>
              </a:rPr>
              <a:t>is determined based on days, months, or years of life</a:t>
            </a:r>
            <a:r>
              <a:rPr lang="en-US" sz="2000" dirty="0" smtClean="0">
                <a:solidFill>
                  <a:srgbClr val="FF0000"/>
                </a:solidFill>
              </a:rPr>
              <a:t>:</a:t>
            </a:r>
            <a:endParaRPr lang="en-US" sz="2000" dirty="0">
              <a:solidFill>
                <a:srgbClr val="FF0000"/>
              </a:solidFill>
            </a:endParaRPr>
          </a:p>
          <a:p>
            <a:pPr lvl="0"/>
            <a:r>
              <a:rPr lang="en-US" sz="2000" dirty="0"/>
              <a:t>preterm newborns;</a:t>
            </a:r>
          </a:p>
          <a:p>
            <a:pPr lvl="0"/>
            <a:r>
              <a:rPr lang="en-US" sz="2000" dirty="0"/>
              <a:t>newborns born within term (0–27 days);</a:t>
            </a:r>
          </a:p>
          <a:p>
            <a:pPr lvl="0"/>
            <a:r>
              <a:rPr lang="en-US" sz="2000" dirty="0"/>
              <a:t>children ages 28 days to 23 months (infants and small children);</a:t>
            </a:r>
          </a:p>
          <a:p>
            <a:r>
              <a:rPr lang="en-US" sz="2000" dirty="0"/>
              <a:t>children ages 2 to 11 years (preschool children: two to six years, and seven to 11 years of age</a:t>
            </a:r>
            <a:r>
              <a:rPr lang="en-US" sz="2000" dirty="0" smtClean="0"/>
              <a:t>);</a:t>
            </a:r>
          </a:p>
          <a:p>
            <a:pPr marL="204788" lvl="1">
              <a:spcBef>
                <a:spcPts val="1350"/>
              </a:spcBef>
              <a:buFont typeface="Arial" panose="020B0604020202020204" pitchFamily="34" charset="0"/>
              <a:buChar char="▪"/>
            </a:pPr>
            <a:r>
              <a:rPr lang="en-US" sz="2000" dirty="0"/>
              <a:t>adolescents (12 to 16–18 years, depending on the country, i.e., younger </a:t>
            </a:r>
            <a:r>
              <a:rPr lang="en-US" sz="2000" dirty="0" smtClean="0"/>
              <a:t>adolescents </a:t>
            </a:r>
            <a:r>
              <a:rPr lang="en-US" sz="2000" dirty="0"/>
              <a:t>12 to 15 years and older adolescents&gt; 16 to 20 years).</a:t>
            </a:r>
          </a:p>
          <a:p>
            <a:endParaRPr lang="en-US" dirty="0"/>
          </a:p>
        </p:txBody>
      </p:sp>
    </p:spTree>
    <p:extLst>
      <p:ext uri="{BB962C8B-B14F-4D97-AF65-F5344CB8AC3E}">
        <p14:creationId xmlns:p14="http://schemas.microsoft.com/office/powerpoint/2010/main" xmlns="" val="2284786491"/>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 and consent</a:t>
            </a:r>
            <a:endParaRPr lang="en-US" dirty="0"/>
          </a:p>
        </p:txBody>
      </p:sp>
      <p:sp>
        <p:nvSpPr>
          <p:cNvPr id="3" name="Content Placeholder 2"/>
          <p:cNvSpPr>
            <a:spLocks noGrp="1"/>
          </p:cNvSpPr>
          <p:nvPr>
            <p:ph idx="1"/>
          </p:nvPr>
        </p:nvSpPr>
        <p:spPr/>
        <p:txBody>
          <a:bodyPr/>
          <a:lstStyle/>
          <a:p>
            <a:r>
              <a:rPr lang="en-US" sz="2000" dirty="0"/>
              <a:t>As a general rule, children are legally incapable of providing willing consent for participation in </a:t>
            </a:r>
            <a:r>
              <a:rPr lang="en-US" sz="2000" dirty="0" smtClean="0"/>
              <a:t>trials.</a:t>
            </a:r>
            <a:endParaRPr lang="en-US" sz="2000" baseline="30000" dirty="0"/>
          </a:p>
          <a:p>
            <a:r>
              <a:rPr lang="en-US" sz="2000" dirty="0" smtClean="0"/>
              <a:t>Therefore</a:t>
            </a:r>
            <a:r>
              <a:rPr lang="en-US" sz="2000" dirty="0"/>
              <a:t>, their participation depends on the decisions of parents, or legal guardians, taking on the responsibility for the participation of the child in clinical trials. </a:t>
            </a:r>
            <a:endParaRPr lang="en-US" sz="2000" dirty="0" smtClean="0"/>
          </a:p>
          <a:p>
            <a:r>
              <a:rPr lang="en-US" sz="2000" dirty="0" smtClean="0"/>
              <a:t>The </a:t>
            </a:r>
            <a:r>
              <a:rPr lang="en-US" sz="2000" dirty="0"/>
              <a:t>parent or legal guardian shall be fully familiarized with the testing and the obtaining of their consent shall be pursuant to the law</a:t>
            </a:r>
            <a:r>
              <a:rPr lang="en-US" sz="2000" dirty="0" smtClean="0"/>
              <a:t>.</a:t>
            </a:r>
          </a:p>
          <a:p>
            <a:r>
              <a:rPr lang="en-US" sz="2000" dirty="0" smtClean="0"/>
              <a:t> </a:t>
            </a:r>
            <a:r>
              <a:rPr lang="en-US" sz="2000" dirty="0"/>
              <a:t>All </a:t>
            </a:r>
            <a:r>
              <a:rPr lang="en-US" sz="2000" dirty="0" smtClean="0"/>
              <a:t>participants </a:t>
            </a:r>
            <a:r>
              <a:rPr lang="en-US" sz="2000" dirty="0"/>
              <a:t>should be introduced to the trials as thoroughly as possible, using </a:t>
            </a:r>
            <a:r>
              <a:rPr lang="en-US" sz="2000" dirty="0" smtClean="0"/>
              <a:t>language </a:t>
            </a:r>
            <a:r>
              <a:rPr lang="en-US" sz="2000" dirty="0"/>
              <a:t>and terms they understand. If possible, the participants should provide consent for participation in trials (the age of consent should be declared by the </a:t>
            </a:r>
            <a:r>
              <a:rPr lang="en-US" sz="2000" dirty="0" smtClean="0"/>
              <a:t>Ethics </a:t>
            </a:r>
            <a:r>
              <a:rPr lang="en-US" sz="2000" dirty="0"/>
              <a:t>Board, pursuant to the law).</a:t>
            </a:r>
          </a:p>
          <a:p>
            <a:endParaRPr lang="en-US" dirty="0"/>
          </a:p>
        </p:txBody>
      </p:sp>
    </p:spTree>
    <p:extLst>
      <p:ext uri="{BB962C8B-B14F-4D97-AF65-F5344CB8AC3E}">
        <p14:creationId xmlns:p14="http://schemas.microsoft.com/office/powerpoint/2010/main" xmlns="" val="3044043013"/>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Participants who are enough mentally mature should sign and date a special </a:t>
            </a:r>
            <a:r>
              <a:rPr lang="en-US" dirty="0" smtClean="0"/>
              <a:t>consent </a:t>
            </a:r>
            <a:r>
              <a:rPr lang="en-US" dirty="0"/>
              <a:t>form, or an acceptance statement form. </a:t>
            </a:r>
            <a:endParaRPr lang="en-US" dirty="0" smtClean="0"/>
          </a:p>
          <a:p>
            <a:r>
              <a:rPr lang="en-US" dirty="0" smtClean="0"/>
              <a:t>In </a:t>
            </a:r>
            <a:r>
              <a:rPr lang="en-US" dirty="0"/>
              <a:t>both cases, the participants shall be familiar with their right to refuse participation, and/or to withdraw from </a:t>
            </a:r>
            <a:r>
              <a:rPr lang="en-US" dirty="0" smtClean="0"/>
              <a:t>participation </a:t>
            </a:r>
            <a:r>
              <a:rPr lang="en-US" dirty="0"/>
              <a:t>at any time. </a:t>
            </a:r>
            <a:endParaRPr lang="en-US" dirty="0" smtClean="0"/>
          </a:p>
          <a:p>
            <a:r>
              <a:rPr lang="en-US" dirty="0" smtClean="0"/>
              <a:t>Attention </a:t>
            </a:r>
            <a:r>
              <a:rPr lang="en-US" dirty="0"/>
              <a:t>should be given to signs of excessive suffering in patients unable to clearly voice their suffering. </a:t>
            </a:r>
            <a:endParaRPr lang="en-US" dirty="0" smtClean="0"/>
          </a:p>
          <a:p>
            <a:r>
              <a:rPr lang="en-US" dirty="0" smtClean="0"/>
              <a:t>Although </a:t>
            </a:r>
            <a:r>
              <a:rPr lang="en-US" dirty="0"/>
              <a:t>the decision of the subject to with- draw from testing in severe and life-threatening therapy trials must be respected, there exists the chance of occurrences that, according to investigator and parent or guardian opinion may endanger the welfare of the child if it withdraws from </a:t>
            </a:r>
            <a:r>
              <a:rPr lang="en-US" dirty="0" smtClean="0"/>
              <a:t>testing</a:t>
            </a:r>
            <a:r>
              <a:rPr lang="en-US" dirty="0"/>
              <a:t>. </a:t>
            </a:r>
            <a:endParaRPr lang="en-US" dirty="0" smtClean="0"/>
          </a:p>
          <a:p>
            <a:r>
              <a:rPr lang="en-US" dirty="0" smtClean="0"/>
              <a:t>In </a:t>
            </a:r>
            <a:r>
              <a:rPr lang="en-US" dirty="0"/>
              <a:t>such cases, the further consent of the parent or legal guardian is sufficient for the child to continue in the trials. Individuals, i.e., older adolescents (the age is established by law), may provide consent themselves.</a:t>
            </a:r>
          </a:p>
          <a:p>
            <a:endParaRPr lang="en-US" dirty="0"/>
          </a:p>
        </p:txBody>
      </p:sp>
    </p:spTree>
    <p:extLst>
      <p:ext uri="{BB962C8B-B14F-4D97-AF65-F5344CB8AC3E}">
        <p14:creationId xmlns:p14="http://schemas.microsoft.com/office/powerpoint/2010/main" xmlns="" val="3486746731"/>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400" dirty="0"/>
              <a:t>Data that may be collected in a less vulnerable population providing consent for participation in medicine trials should not be collected in vulnerable populations, and/or from patients unable to provide voluntary consent. </a:t>
            </a:r>
            <a:endParaRPr lang="en-US" sz="2400" dirty="0" smtClean="0"/>
          </a:p>
          <a:p>
            <a:r>
              <a:rPr lang="en-US" sz="2400" dirty="0" smtClean="0"/>
              <a:t>Testing </a:t>
            </a:r>
            <a:r>
              <a:rPr lang="en-US" sz="2400" dirty="0"/>
              <a:t>on handicapped or children from social institutions should be limited to those diseases and health states mostly or exclusively limited to these populations, and/or circumstances where their disease or health state is expected to considerably impact the </a:t>
            </a:r>
            <a:r>
              <a:rPr lang="en-US" sz="2400" dirty="0" smtClean="0"/>
              <a:t>pharmacokinetic </a:t>
            </a:r>
            <a:r>
              <a:rPr lang="en-US" sz="2400" dirty="0"/>
              <a:t>or </a:t>
            </a:r>
            <a:r>
              <a:rPr lang="en-US" sz="2400" dirty="0" err="1"/>
              <a:t>pharmacodynamic</a:t>
            </a:r>
            <a:r>
              <a:rPr lang="en-US" sz="2400" dirty="0"/>
              <a:t> characteristics of the medicine.</a:t>
            </a:r>
          </a:p>
          <a:p>
            <a:endParaRPr lang="en-US" dirty="0"/>
          </a:p>
        </p:txBody>
      </p:sp>
    </p:spTree>
    <p:extLst>
      <p:ext uri="{BB962C8B-B14F-4D97-AF65-F5344CB8AC3E}">
        <p14:creationId xmlns:p14="http://schemas.microsoft.com/office/powerpoint/2010/main" xmlns="" val="724224421"/>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Minimization of the risk</a:t>
            </a:r>
            <a:endParaRPr lang="en-US" dirty="0"/>
          </a:p>
        </p:txBody>
      </p:sp>
      <p:sp>
        <p:nvSpPr>
          <p:cNvPr id="3" name="Content Placeholder 2"/>
          <p:cNvSpPr>
            <a:spLocks noGrp="1"/>
          </p:cNvSpPr>
          <p:nvPr>
            <p:ph idx="1"/>
          </p:nvPr>
        </p:nvSpPr>
        <p:spPr/>
        <p:txBody>
          <a:bodyPr/>
          <a:lstStyle/>
          <a:p>
            <a:r>
              <a:rPr lang="en-US" dirty="0" smtClean="0"/>
              <a:t>Prior </a:t>
            </a:r>
            <a:r>
              <a:rPr lang="en-US" dirty="0"/>
              <a:t>to the start of clinical trials, investigators should have full insight into all preclinical and clinical data on the medicine toxicity (listed in the Investigator’s Brochure). In order to minimize risk in pediatric clinical trials, the personnel implementing it should be well trained and experienced in medicine testing on children, including recognizing and processing potential adverse events for this population</a:t>
            </a:r>
            <a:r>
              <a:rPr lang="en-US" dirty="0" smtClean="0"/>
              <a:t>.</a:t>
            </a:r>
          </a:p>
          <a:p>
            <a:r>
              <a:rPr lang="en-US" dirty="0" smtClean="0"/>
              <a:t> </a:t>
            </a:r>
            <a:r>
              <a:rPr lang="en-US" dirty="0"/>
              <a:t>When designing pediatric trials, all efforts should be made to reduce the number of participants and procedures to a minimum, pursuant to good design for the speciﬁc trials. Mechanisms should be established for the rapid termination of testing, in case of unexpected danger. </a:t>
            </a:r>
            <a:r>
              <a:rPr lang="en-US" dirty="0" smtClean="0"/>
              <a:t>Frequent </a:t>
            </a:r>
            <a:r>
              <a:rPr lang="en-US" dirty="0"/>
              <a:t>invasive procedures may hurt and scare </a:t>
            </a:r>
            <a:r>
              <a:rPr lang="en-US" dirty="0" smtClean="0"/>
              <a:t>children.</a:t>
            </a:r>
            <a:endParaRPr lang="en-US" baseline="30000" dirty="0"/>
          </a:p>
          <a:p>
            <a:r>
              <a:rPr lang="en-US" dirty="0" smtClean="0"/>
              <a:t>Discomfort </a:t>
            </a:r>
            <a:r>
              <a:rPr lang="en-US" dirty="0"/>
              <a:t>may be </a:t>
            </a:r>
            <a:r>
              <a:rPr lang="en-US" dirty="0" smtClean="0"/>
              <a:t>minimized </a:t>
            </a:r>
            <a:r>
              <a:rPr lang="en-US" dirty="0"/>
              <a:t>if the trials are designed and implemented by investigators with </a:t>
            </a:r>
            <a:r>
              <a:rPr lang="en-US" dirty="0" smtClean="0"/>
              <a:t>experience </a:t>
            </a:r>
            <a:r>
              <a:rPr lang="en-US" dirty="0"/>
              <a:t>in treating children. </a:t>
            </a:r>
            <a:endParaRPr lang="en-US" dirty="0" smtClean="0"/>
          </a:p>
          <a:p>
            <a:r>
              <a:rPr lang="en-US" dirty="0" smtClean="0"/>
              <a:t>So</a:t>
            </a:r>
            <a:r>
              <a:rPr lang="en-US" dirty="0"/>
              <a:t>, concluding the children treatment there are numerous issues to consider when starting the development of medicine (reducing the suffering, reducing the risk, consent and agreement, inclusion of the subjects, and </a:t>
            </a:r>
            <a:r>
              <a:rPr lang="en-US" dirty="0" smtClean="0"/>
              <a:t>independent </a:t>
            </a:r>
            <a:r>
              <a:rPr lang="en-US" dirty="0"/>
              <a:t>Ethics Board).</a:t>
            </a:r>
          </a:p>
          <a:p>
            <a:endParaRPr lang="en-US" dirty="0"/>
          </a:p>
          <a:p>
            <a:endParaRPr lang="en-US" dirty="0"/>
          </a:p>
        </p:txBody>
      </p:sp>
    </p:spTree>
    <p:extLst>
      <p:ext uri="{BB962C8B-B14F-4D97-AF65-F5344CB8AC3E}">
        <p14:creationId xmlns:p14="http://schemas.microsoft.com/office/powerpoint/2010/main" xmlns="" val="310982028"/>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Case1. </a:t>
            </a:r>
            <a:r>
              <a:rPr lang="en-US" dirty="0"/>
              <a:t>THE ROLE OF CLINICAL AND RESEARCH ETHICS COMMITTEES </a:t>
            </a:r>
          </a:p>
        </p:txBody>
      </p:sp>
      <p:sp>
        <p:nvSpPr>
          <p:cNvPr id="3" name="Content Placeholder 2"/>
          <p:cNvSpPr>
            <a:spLocks noGrp="1"/>
          </p:cNvSpPr>
          <p:nvPr>
            <p:ph idx="1"/>
          </p:nvPr>
        </p:nvSpPr>
        <p:spPr/>
        <p:txBody>
          <a:bodyPr>
            <a:normAutofit/>
          </a:bodyPr>
          <a:lstStyle/>
          <a:p>
            <a:r>
              <a:rPr lang="en-US" sz="2400" dirty="0"/>
              <a:t>You are an FY1 doctor on your general practice rotation. At medical school you were interested in the law on advance decisions and you now wish to do a research study to look at the prevalence of advance decisions in general practice. You have drafted up a </a:t>
            </a:r>
            <a:r>
              <a:rPr lang="en-US" sz="2400" dirty="0">
                <a:solidFill>
                  <a:srgbClr val="FF0000"/>
                </a:solidFill>
              </a:rPr>
              <a:t>questionnaire </a:t>
            </a:r>
            <a:r>
              <a:rPr lang="en-US" sz="2400" dirty="0"/>
              <a:t>which you want to send out to all general practices in the Clinical Commissioning Group.</a:t>
            </a:r>
          </a:p>
        </p:txBody>
      </p:sp>
    </p:spTree>
    <p:extLst>
      <p:ext uri="{BB962C8B-B14F-4D97-AF65-F5344CB8AC3E}">
        <p14:creationId xmlns:p14="http://schemas.microsoft.com/office/powerpoint/2010/main" xmlns="" val="1268462624"/>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2. </a:t>
            </a:r>
            <a:r>
              <a:rPr lang="en-US" dirty="0"/>
              <a:t>THE ROLE OF CLINICAL AND RESEARCH ETHICS COMMITTEES </a:t>
            </a:r>
          </a:p>
        </p:txBody>
      </p:sp>
      <p:sp>
        <p:nvSpPr>
          <p:cNvPr id="3" name="Content Placeholder 2"/>
          <p:cNvSpPr>
            <a:spLocks noGrp="1"/>
          </p:cNvSpPr>
          <p:nvPr>
            <p:ph idx="1"/>
          </p:nvPr>
        </p:nvSpPr>
        <p:spPr/>
        <p:txBody>
          <a:bodyPr>
            <a:normAutofit/>
          </a:bodyPr>
          <a:lstStyle/>
          <a:p>
            <a:r>
              <a:rPr lang="en-US" sz="2000" dirty="0"/>
              <a:t>You are an FY2 doctor on an intensive care rotation. A patient with multiple sclerosis is admitted to the unit and treated for pneumonia. The patient was adamant that she did not want to receive intravenous antibiotics but no specific reasons were given. The patient’s condition deteriorated rapidly and she became unconscious. It was considered clinically necessary to give intravenous antibiotics since they were more likely to be effective against her sepsis, and she was no longer able to swallow oral medication. You think that the patient’s prior refusal of intravenous antibiotics should be taken into account, and you would like an opportunity to discuss the ethical issues.</a:t>
            </a:r>
          </a:p>
        </p:txBody>
      </p:sp>
    </p:spTree>
    <p:extLst>
      <p:ext uri="{BB962C8B-B14F-4D97-AF65-F5344CB8AC3E}">
        <p14:creationId xmlns:p14="http://schemas.microsoft.com/office/powerpoint/2010/main" xmlns="" val="3704697474"/>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400" dirty="0"/>
          </a:p>
          <a:p>
            <a:r>
              <a:rPr lang="en-US" sz="2400" dirty="0"/>
              <a:t>In what circumstances is research ethics approval required? </a:t>
            </a:r>
          </a:p>
          <a:p>
            <a:r>
              <a:rPr lang="en-US" sz="2400" dirty="0" smtClean="0"/>
              <a:t>What </a:t>
            </a:r>
            <a:r>
              <a:rPr lang="en-US" sz="2400" dirty="0"/>
              <a:t>does a clinical ethics committee do?</a:t>
            </a:r>
          </a:p>
          <a:p>
            <a:endParaRPr lang="en-US" dirty="0"/>
          </a:p>
        </p:txBody>
      </p:sp>
    </p:spTree>
    <p:extLst>
      <p:ext uri="{BB962C8B-B14F-4D97-AF65-F5344CB8AC3E}">
        <p14:creationId xmlns:p14="http://schemas.microsoft.com/office/powerpoint/2010/main" xmlns="" val="849588574"/>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r>
              <a:rPr lang="en-US" dirty="0"/>
              <a:t>In scenario 1, approval by a research ethics committee is not required, as this is an audit. However, there may be different views about what defines an audit. Advice from the </a:t>
            </a:r>
            <a:r>
              <a:rPr lang="en-US" dirty="0" smtClean="0"/>
              <a:t>Ethics Committee is </a:t>
            </a:r>
            <a:r>
              <a:rPr lang="en-US" dirty="0"/>
              <a:t>required</a:t>
            </a:r>
            <a:r>
              <a:rPr lang="en-US" dirty="0" smtClean="0"/>
              <a:t>.</a:t>
            </a:r>
          </a:p>
          <a:p>
            <a:r>
              <a:rPr lang="en-US" dirty="0" smtClean="0"/>
              <a:t> </a:t>
            </a:r>
            <a:r>
              <a:rPr lang="en-US" dirty="0"/>
              <a:t>In </a:t>
            </a:r>
            <a:r>
              <a:rPr lang="en-US" dirty="0" smtClean="0"/>
              <a:t>Scenario </a:t>
            </a:r>
            <a:r>
              <a:rPr lang="en-US" dirty="0"/>
              <a:t>2 there is a conflict of views between the priority accorded to the best interests of the patient and respecting her autonomy. These issues can be usefully discussed in a clinical ethics committee and can provide a good basis for ethics education. However, this does not replace the need for legal advice where necessary, in this case whether there is a valid advance decision that applies in the </a:t>
            </a:r>
            <a:r>
              <a:rPr lang="en-US" dirty="0" smtClean="0"/>
              <a:t>circumstances</a:t>
            </a:r>
          </a:p>
          <a:p>
            <a:endParaRPr lang="en-US" dirty="0"/>
          </a:p>
        </p:txBody>
      </p:sp>
    </p:spTree>
    <p:extLst>
      <p:ext uri="{BB962C8B-B14F-4D97-AF65-F5344CB8AC3E}">
        <p14:creationId xmlns:p14="http://schemas.microsoft.com/office/powerpoint/2010/main" xmlns="" val="3784868965"/>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endParaRPr lang="en-US" dirty="0"/>
          </a:p>
          <a:p>
            <a:r>
              <a:rPr lang="en-US" sz="2400" dirty="0">
                <a:solidFill>
                  <a:srgbClr val="FF0000"/>
                </a:solidFill>
              </a:rPr>
              <a:t>Healthcare research </a:t>
            </a:r>
            <a:r>
              <a:rPr lang="en-US" sz="2400" i="1" dirty="0">
                <a:solidFill>
                  <a:srgbClr val="FF0000"/>
                </a:solidFill>
              </a:rPr>
              <a:t>must </a:t>
            </a:r>
            <a:r>
              <a:rPr lang="en-US" sz="2400" dirty="0">
                <a:solidFill>
                  <a:srgbClr val="FF0000"/>
                </a:solidFill>
              </a:rPr>
              <a:t>be approved by a research ethics committee. </a:t>
            </a:r>
          </a:p>
          <a:p>
            <a:r>
              <a:rPr lang="en-US" sz="2400" dirty="0" smtClean="0"/>
              <a:t> </a:t>
            </a:r>
            <a:r>
              <a:rPr lang="en-US" sz="2400" dirty="0">
                <a:solidFill>
                  <a:srgbClr val="FF0000"/>
                </a:solidFill>
              </a:rPr>
              <a:t>Clinical ethics committees are not compulsory and have no legal status but can be a useful resource for individual patient ethical dilemmas, ethics education and guidance on hospital and community policies.</a:t>
            </a:r>
          </a:p>
          <a:p>
            <a:endParaRPr lang="en-US" dirty="0"/>
          </a:p>
        </p:txBody>
      </p:sp>
    </p:spTree>
    <p:extLst>
      <p:ext uri="{BB962C8B-B14F-4D97-AF65-F5344CB8AC3E}">
        <p14:creationId xmlns:p14="http://schemas.microsoft.com/office/powerpoint/2010/main" xmlns="" val="95969922"/>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first legal regulations</a:t>
            </a:r>
            <a:endParaRPr lang="en-US" dirty="0"/>
          </a:p>
        </p:txBody>
      </p:sp>
      <p:sp>
        <p:nvSpPr>
          <p:cNvPr id="3" name="Content Placeholder 2"/>
          <p:cNvSpPr>
            <a:spLocks noGrp="1"/>
          </p:cNvSpPr>
          <p:nvPr>
            <p:ph idx="1"/>
          </p:nvPr>
        </p:nvSpPr>
        <p:spPr>
          <a:xfrm>
            <a:off x="2514600" y="1981200"/>
            <a:ext cx="9148233" cy="4267200"/>
          </a:xfrm>
        </p:spPr>
        <p:txBody>
          <a:bodyPr>
            <a:normAutofit/>
          </a:bodyPr>
          <a:lstStyle/>
          <a:p>
            <a:r>
              <a:rPr lang="en-US" sz="2400" dirty="0"/>
              <a:t>After the revelation of the horrors of human experimentations carried out by the Nazi regime, it was clear that as much as development in medicine was necessary and instilled hope for humanity, it also imposed a big risk. Thus, a regulation was needed. </a:t>
            </a:r>
            <a:endParaRPr lang="en-US" sz="2400" dirty="0" smtClean="0"/>
          </a:p>
          <a:p>
            <a:r>
              <a:rPr lang="en-US" sz="2400" dirty="0" smtClean="0">
                <a:solidFill>
                  <a:srgbClr val="FF0000"/>
                </a:solidFill>
              </a:rPr>
              <a:t>The </a:t>
            </a:r>
            <a:r>
              <a:rPr lang="en-US" sz="2400" dirty="0">
                <a:solidFill>
                  <a:srgbClr val="FF0000"/>
                </a:solidFill>
              </a:rPr>
              <a:t>first regulations concerning drug trials on individuals were declared in 1947, with the Nuremberg Code. </a:t>
            </a:r>
            <a:endParaRPr lang="en-US" sz="2400" dirty="0" smtClean="0">
              <a:solidFill>
                <a:srgbClr val="FF0000"/>
              </a:solidFill>
            </a:endParaRPr>
          </a:p>
          <a:p>
            <a:r>
              <a:rPr lang="en-US" sz="2400" dirty="0" smtClean="0"/>
              <a:t>It </a:t>
            </a:r>
            <a:r>
              <a:rPr lang="en-US" sz="2400" dirty="0"/>
              <a:t>raised (quite vaguely) the important issues of the participants’ consent and the proportionality of the risks to the benefits of the trial, as well as set the first ethic guidelines that should be followed. </a:t>
            </a: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04800" y="2209800"/>
            <a:ext cx="2013348" cy="3025523"/>
          </a:xfrm>
          <a:prstGeom prst="rect">
            <a:avLst/>
          </a:prstGeom>
        </p:spPr>
      </p:pic>
    </p:spTree>
    <p:extLst>
      <p:ext uri="{BB962C8B-B14F-4D97-AF65-F5344CB8AC3E}">
        <p14:creationId xmlns:p14="http://schemas.microsoft.com/office/powerpoint/2010/main" xmlns="" val="768152062"/>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521885" y="1905000"/>
            <a:ext cx="9831915" cy="4267200"/>
          </a:xfrm>
        </p:spPr>
        <p:txBody>
          <a:bodyPr>
            <a:normAutofit/>
          </a:bodyPr>
          <a:lstStyle/>
          <a:p>
            <a:r>
              <a:rPr lang="en-US" sz="2000" dirty="0"/>
              <a:t>Undoubtedly, clinical trials on humans raise a number of questions related to ethics and law, however, the necessity of progress in the field of medicine increases with time. The dogma of the higher value of one’s life and health has been used as a guidance principle for a long time. Therefore, it can be considered an interesting tendency that the legal community starts to lean towards the principle of private autonomy and self-determination. These two factors strongly suggest that the requirements for the conduct of clinical trials shall not be too severe. Given that the modern day health hazards require attention from the medical community, and there is always need for new medicaments for the protection of people, the right path is to further expand the conduct of clinical trials, especially if we consider that it is getting easier and easier for the members of the society to be informed on their legal rights. The criticism regarding the recession of the requirement of proportionality seems more and more outdated, in view of the progress of the medical science in all directions (such as assisted reproductive technology, cloning and transplants), which tests the limits of bioethics. </a:t>
            </a:r>
          </a:p>
        </p:txBody>
      </p:sp>
    </p:spTree>
    <p:extLst>
      <p:ext uri="{BB962C8B-B14F-4D97-AF65-F5344CB8AC3E}">
        <p14:creationId xmlns:p14="http://schemas.microsoft.com/office/powerpoint/2010/main" xmlns="" val="3854864982"/>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a:t>As a result, it is essential to secure the progress of medical research, but always with limitations regarding respect of human dignity and avoidance of unnecessary human pain. Therefore, we must insist on the guarantee of proper medical data that have to support the trial, and on explicit, complete information for the participants without minding the increase of time needed and the bureaucracy. It would not be useful to further expand the scope of the requirement of proportionality, given that the goal of clinical trial is to determine the pharmacological activity and side effects of a new, unused treatment. </a:t>
            </a:r>
            <a:endParaRPr lang="en-US" dirty="0" smtClean="0"/>
          </a:p>
          <a:p>
            <a:r>
              <a:rPr lang="en-US" dirty="0" smtClean="0"/>
              <a:t>Therefore</a:t>
            </a:r>
            <a:r>
              <a:rPr lang="en-US" dirty="0"/>
              <a:t>, health risks will always be significant, but can be justified with the purpose of medical progress. </a:t>
            </a:r>
            <a:endParaRPr lang="en-US" dirty="0" smtClean="0"/>
          </a:p>
          <a:p>
            <a:r>
              <a:rPr lang="en-US" dirty="0" smtClean="0"/>
              <a:t>As </a:t>
            </a:r>
            <a:r>
              <a:rPr lang="en-US" dirty="0"/>
              <a:t>a conclusion, clinical trials should be done taking into consideration the limits of the necessary level and the potential benefits for the patients participating, but without exaggeration on the efforts of safeguarding ethical principles that may pose unnecessary limits to the medical progress.</a:t>
            </a:r>
          </a:p>
        </p:txBody>
      </p:sp>
    </p:spTree>
    <p:extLst>
      <p:ext uri="{BB962C8B-B14F-4D97-AF65-F5344CB8AC3E}">
        <p14:creationId xmlns:p14="http://schemas.microsoft.com/office/powerpoint/2010/main" xmlns="" val="3821666599"/>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regulations - world</a:t>
            </a:r>
            <a:endParaRPr lang="en-US" dirty="0"/>
          </a:p>
        </p:txBody>
      </p:sp>
      <p:sp>
        <p:nvSpPr>
          <p:cNvPr id="3" name="Content Placeholder 2"/>
          <p:cNvSpPr>
            <a:spLocks noGrp="1"/>
          </p:cNvSpPr>
          <p:nvPr>
            <p:ph idx="1"/>
          </p:nvPr>
        </p:nvSpPr>
        <p:spPr/>
        <p:txBody>
          <a:bodyPr>
            <a:normAutofit/>
          </a:bodyPr>
          <a:lstStyle/>
          <a:p>
            <a:r>
              <a:rPr lang="en-US" dirty="0">
                <a:solidFill>
                  <a:srgbClr val="FF0000"/>
                </a:solidFill>
              </a:rPr>
              <a:t>In 1964, the Declaration of Helsinki,</a:t>
            </a:r>
            <a:r>
              <a:rPr lang="en-US" dirty="0"/>
              <a:t> which was a work of the World Medical Association, supplemented the already existent rules with certain necessary guidelines, but was still lacking of the necessary depth of the regulations it included</a:t>
            </a:r>
            <a:r>
              <a:rPr lang="en-US" dirty="0" smtClean="0"/>
              <a:t>. </a:t>
            </a:r>
            <a:r>
              <a:rPr lang="en-US" dirty="0">
                <a:solidFill>
                  <a:srgbClr val="FF0000"/>
                </a:solidFill>
              </a:rPr>
              <a:t>The Declaration is not a legally binding document, but influenced many national legislations, and has since been updated numerous times, in order to be synchronized with the modern medical and ethical developments</a:t>
            </a:r>
            <a:r>
              <a:rPr lang="en-US" dirty="0"/>
              <a:t>.  </a:t>
            </a:r>
            <a:r>
              <a:rPr lang="en-US" dirty="0" smtClean="0"/>
              <a:t>The </a:t>
            </a:r>
            <a:r>
              <a:rPr lang="en-US" dirty="0"/>
              <a:t>most recent modification was made by the 64th WMA General Assembly in Brazil, in October 2013. </a:t>
            </a:r>
            <a:endParaRPr lang="en-US" dirty="0" smtClean="0"/>
          </a:p>
          <a:p>
            <a:r>
              <a:rPr lang="en-US" dirty="0" smtClean="0"/>
              <a:t>The </a:t>
            </a:r>
            <a:r>
              <a:rPr lang="en-US" dirty="0"/>
              <a:t>next step was made by the </a:t>
            </a:r>
            <a:r>
              <a:rPr lang="en-US" dirty="0">
                <a:solidFill>
                  <a:srgbClr val="FF0000"/>
                </a:solidFill>
              </a:rPr>
              <a:t>ICH GCP E6 Guideline </a:t>
            </a:r>
            <a:r>
              <a:rPr lang="en-US" dirty="0"/>
              <a:t>(International Conference on </a:t>
            </a:r>
            <a:r>
              <a:rPr lang="en-US" dirty="0" err="1"/>
              <a:t>Harmonisation</a:t>
            </a:r>
            <a:r>
              <a:rPr lang="en-US" dirty="0"/>
              <a:t> of Technical Requirements for Registration of Pharmaceuticals for Human Use), published in 1996. Its objective was the harmonization of the standards of the conduct of clinical trials in the European Union, Japan and the United States. </a:t>
            </a:r>
            <a:endParaRPr lang="en-US" dirty="0" smtClean="0"/>
          </a:p>
          <a:p>
            <a:r>
              <a:rPr lang="en-US" dirty="0" smtClean="0">
                <a:solidFill>
                  <a:srgbClr val="FF0000"/>
                </a:solidFill>
              </a:rPr>
              <a:t>The </a:t>
            </a:r>
            <a:r>
              <a:rPr lang="en-US" dirty="0">
                <a:solidFill>
                  <a:srgbClr val="FF0000"/>
                </a:solidFill>
              </a:rPr>
              <a:t>Oviedo Convention </a:t>
            </a:r>
            <a:r>
              <a:rPr lang="en-US" dirty="0"/>
              <a:t>of 1997 followed the Guideline of the ICH. This is one of the most significant documents on the control of clinical trials to date, given that it is the first legally binding document devoted to bioethics. </a:t>
            </a:r>
          </a:p>
        </p:txBody>
      </p:sp>
    </p:spTree>
    <p:extLst>
      <p:ext uri="{BB962C8B-B14F-4D97-AF65-F5344CB8AC3E}">
        <p14:creationId xmlns:p14="http://schemas.microsoft.com/office/powerpoint/2010/main" xmlns="" val="886535809"/>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 legal regulations</a:t>
            </a:r>
            <a:endParaRPr lang="en-US" dirty="0"/>
          </a:p>
        </p:txBody>
      </p:sp>
      <p:sp>
        <p:nvSpPr>
          <p:cNvPr id="3" name="Content Placeholder 2"/>
          <p:cNvSpPr>
            <a:spLocks noGrp="1"/>
          </p:cNvSpPr>
          <p:nvPr>
            <p:ph idx="1"/>
          </p:nvPr>
        </p:nvSpPr>
        <p:spPr/>
        <p:txBody>
          <a:bodyPr>
            <a:normAutofit/>
          </a:bodyPr>
          <a:lstStyle/>
          <a:p>
            <a:r>
              <a:rPr lang="en-US" sz="1900" dirty="0"/>
              <a:t>The European Union took action in 2001, with </a:t>
            </a:r>
            <a:r>
              <a:rPr lang="en-US" sz="1900" dirty="0">
                <a:solidFill>
                  <a:srgbClr val="FF0000"/>
                </a:solidFill>
              </a:rPr>
              <a:t>the ‘Clinical Trials Directive’ (2001/20/EC), </a:t>
            </a:r>
            <a:r>
              <a:rPr lang="en-US" sz="1900" dirty="0"/>
              <a:t>which was faced with heavy criticism because of its complexity and bureaucracy, with doctors complaining that it slowed research</a:t>
            </a:r>
            <a:r>
              <a:rPr lang="en-US" sz="1900" dirty="0" smtClean="0"/>
              <a:t>.</a:t>
            </a:r>
          </a:p>
          <a:p>
            <a:r>
              <a:rPr lang="en-US" sz="1900" dirty="0" smtClean="0"/>
              <a:t> </a:t>
            </a:r>
            <a:r>
              <a:rPr lang="en-US" sz="1900" dirty="0"/>
              <a:t>In May 2014, </a:t>
            </a:r>
            <a:r>
              <a:rPr lang="en-US" sz="1900" dirty="0">
                <a:solidFill>
                  <a:srgbClr val="FF0000"/>
                </a:solidFill>
              </a:rPr>
              <a:t>the ‘Clinical Trials Regulation</a:t>
            </a:r>
            <a:r>
              <a:rPr lang="en-US" sz="1900" dirty="0"/>
              <a:t>’ (EU No 536/2014) was issued, introducing a more contemporary aspect into the connected European legislation, as an effort to respond to the critics of the Directive and accelerate the procedure of clinical research on humans. </a:t>
            </a:r>
            <a:endParaRPr lang="en-US" sz="1900" dirty="0" smtClean="0"/>
          </a:p>
          <a:p>
            <a:r>
              <a:rPr lang="en-US" sz="1900" dirty="0" smtClean="0"/>
              <a:t>Unlike </a:t>
            </a:r>
            <a:r>
              <a:rPr lang="en-US" sz="1900" dirty="0"/>
              <a:t>the directive, </a:t>
            </a:r>
            <a:r>
              <a:rPr lang="en-US" sz="1900" dirty="0">
                <a:solidFill>
                  <a:srgbClr val="FF0000"/>
                </a:solidFill>
              </a:rPr>
              <a:t>the regulation has binding legal force in all EU member states</a:t>
            </a:r>
            <a:r>
              <a:rPr lang="en-US" sz="1900" dirty="0"/>
              <a:t>. Important innovations include a central database and a partly coordinated review </a:t>
            </a:r>
            <a:r>
              <a:rPr lang="en-US" sz="1900" dirty="0" smtClean="0"/>
              <a:t>system.</a:t>
            </a:r>
          </a:p>
          <a:p>
            <a:r>
              <a:rPr lang="en-US" sz="1900" dirty="0" smtClean="0"/>
              <a:t>Both </a:t>
            </a:r>
            <a:r>
              <a:rPr lang="en-US" sz="1900" dirty="0"/>
              <a:t>of these steps help simplify the review system and improve the quality of assessments. In addition, they make the collaboration between member states on the conduct of clinical trials far easier. </a:t>
            </a:r>
          </a:p>
        </p:txBody>
      </p:sp>
    </p:spTree>
    <p:extLst>
      <p:ext uri="{BB962C8B-B14F-4D97-AF65-F5344CB8AC3E}">
        <p14:creationId xmlns:p14="http://schemas.microsoft.com/office/powerpoint/2010/main" xmlns="" val="4022656902"/>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requirement of proportionality</a:t>
            </a:r>
            <a:endParaRPr lang="en-US" dirty="0"/>
          </a:p>
        </p:txBody>
      </p:sp>
      <p:sp>
        <p:nvSpPr>
          <p:cNvPr id="3" name="Content Placeholder 2"/>
          <p:cNvSpPr>
            <a:spLocks noGrp="1"/>
          </p:cNvSpPr>
          <p:nvPr>
            <p:ph idx="1"/>
          </p:nvPr>
        </p:nvSpPr>
        <p:spPr/>
        <p:txBody>
          <a:bodyPr>
            <a:normAutofit/>
          </a:bodyPr>
          <a:lstStyle/>
          <a:p>
            <a:r>
              <a:rPr lang="en-US" sz="2000" dirty="0">
                <a:solidFill>
                  <a:srgbClr val="FF0000"/>
                </a:solidFill>
              </a:rPr>
              <a:t>A common element in every regulation – national or pertaining to the European Union – regarding clinical trials on humans is the requirement that the risk for the participant cannot be disproportionate compared to its potential benefits (‘requirement of proportionality</a:t>
            </a:r>
            <a:r>
              <a:rPr lang="en-US" sz="2000" dirty="0"/>
              <a:t>’). This principle, along with the general rule that the subject’s welfare always has to take precedence over the interests of science and community, can be found in the aforementioned Nuremberg Code, the Oviedo Convention, the Declaration of Helsinki, the 2001/20/EC Directive, and in almost all national legal systems. </a:t>
            </a:r>
            <a:endParaRPr lang="en-US" sz="2000" dirty="0" smtClean="0"/>
          </a:p>
          <a:p>
            <a:r>
              <a:rPr lang="en-US" sz="2000" dirty="0" smtClean="0"/>
              <a:t>However</a:t>
            </a:r>
            <a:r>
              <a:rPr lang="en-US" sz="2000" dirty="0"/>
              <a:t>, it is a remarkable tendency that the latter modifications of these documents, as well as the 536/2014/EU Regulation, seem to show more tolerance towards the scientific aspect – even with slightly different phrasings that allow more flexible interpretation. </a:t>
            </a:r>
          </a:p>
        </p:txBody>
      </p:sp>
    </p:spTree>
    <p:extLst>
      <p:ext uri="{BB962C8B-B14F-4D97-AF65-F5344CB8AC3E}">
        <p14:creationId xmlns:p14="http://schemas.microsoft.com/office/powerpoint/2010/main" xmlns="" val="2591915429"/>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2015</TotalTime>
  <Words>8127</Words>
  <Application>Microsoft Office PowerPoint</Application>
  <PresentationFormat>Custom</PresentationFormat>
  <Paragraphs>251</Paragraphs>
  <Slides>62</Slides>
  <Notes>1</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Chalkboard 16x9</vt:lpstr>
      <vt:lpstr>LEGAL ASPECTS OF CLINICAL RESEARCH </vt:lpstr>
      <vt:lpstr>An overview of clinical research – types and characteristics</vt:lpstr>
      <vt:lpstr>The process of clinical trial</vt:lpstr>
      <vt:lpstr>Phases of clinical trial</vt:lpstr>
      <vt:lpstr>Phases of clinical trial</vt:lpstr>
      <vt:lpstr>The first legal regulations</vt:lpstr>
      <vt:lpstr>Legal regulations - world</vt:lpstr>
      <vt:lpstr>EU legal regulations</vt:lpstr>
      <vt:lpstr>The requirement of proportionality</vt:lpstr>
      <vt:lpstr>Example</vt:lpstr>
      <vt:lpstr>The requirement of proportionality</vt:lpstr>
      <vt:lpstr>Many diseases and sicknesses are still under examination by the medical community, and the world always needs new drugs as a solution to health problems.  </vt:lpstr>
      <vt:lpstr>Need for clinical researches</vt:lpstr>
      <vt:lpstr>The requirement of consent</vt:lpstr>
      <vt:lpstr>The requirement of consent</vt:lpstr>
      <vt:lpstr>The requirement of consent</vt:lpstr>
      <vt:lpstr>The requirement of consent – special cases</vt:lpstr>
      <vt:lpstr>The requirement of consent – vulnerable population</vt:lpstr>
      <vt:lpstr>The requirement of consent – vulnerable population</vt:lpstr>
      <vt:lpstr>Legal regulations of clinical research in Serbia </vt:lpstr>
      <vt:lpstr>REVIEW BOARDS</vt:lpstr>
      <vt:lpstr>Ethics Board</vt:lpstr>
      <vt:lpstr>Ethics Board of Serbia</vt:lpstr>
      <vt:lpstr>Ethical Board of Serbia and clinical research</vt:lpstr>
      <vt:lpstr>Ethics Board</vt:lpstr>
      <vt:lpstr>The tasks of the ethics board of the health care institution are to: </vt:lpstr>
      <vt:lpstr>The jurisdiction, composition, conditions and manner of work of the ethics committee of a health institution with regard to clinical trials of medicines and medical devices are governed by the provisions of the law governing medicinal products and the law governing medical devices. </vt:lpstr>
      <vt:lpstr>Patients Rights Act and clinical research</vt:lpstr>
      <vt:lpstr>Medical research involving an adult, who is a legally capable patient, may be undertaken only with his/her consent. A patient gives consent in writing, having been notiﬁed sufficiently about the meaning, purpose, procedures, expected outcomes, potential risks, and the adverse circumstances accompanying the research. At the patient’s request, the notice should be in writing. A patient must be speciﬁcally advised that he/she is free to revoke, at any time and in writing, the consent to participate in the research.</vt:lpstr>
      <vt:lpstr>Exceptionally, medical research involving children or patients deprived of legal capacity may be undertaken for the immediate beneﬁt of a patient and with the consent of his/her legal representative who has previously been notiﬁed, unless a patient him/herself objects to it.</vt:lpstr>
      <vt:lpstr>Exceptionally, research in public health, which includes a child who is under 15 years of age and mentally competent, and which does not produce direct beneﬁt and does not pose a risk to the child, may be granted if the aim of the research to improve the understanding of the state of health of this population, with written consent of a child or his/her legal representative.</vt:lpstr>
      <vt:lpstr>The health care professional in charge, who performs medical research, is obliged to take account of the fact that the protection of life and health of a patient always takes precedence over the interests of science and society! </vt:lpstr>
      <vt:lpstr>The patient, who suffers damage to his/her body or health due to medical research, is entitled to compensation in accordance with the law, regardless of guilt. The health care institution has an obligation to insure the patient who participates in medical research before the start of medical research, against damage to the health of the person caused by medical research, in accordance with the law. A health care institution is obliged to conclude a contract with a patient, which stipulates the amount of necessary expenses that belong to patients who participate in medical research.</vt:lpstr>
      <vt:lpstr>A patient has the right to participate in clinical trials of medicines and medical devices, in accordance with the law which regulates medicines and medical devices. Prior to medical research, the health care facility’s Ethics Board should adopt a decision on undertaking medical research involving patients in the health care facility. It is forbidden to undertake medical research in private practice</vt:lpstr>
      <vt:lpstr>Act on Medicines and Medical devices</vt:lpstr>
      <vt:lpstr>Clinical trial definition</vt:lpstr>
      <vt:lpstr>Clinical trials may be conducted if: </vt:lpstr>
      <vt:lpstr>Clinical trials must not be conducted on…. </vt:lpstr>
      <vt:lpstr>Exceptions</vt:lpstr>
      <vt:lpstr>Clinical trials on underage subjects may be conducted if: </vt:lpstr>
      <vt:lpstr>Sponsor</vt:lpstr>
      <vt:lpstr>Sponsor</vt:lpstr>
      <vt:lpstr>Slide 43</vt:lpstr>
      <vt:lpstr>The National Agency for Medicines and Medical Devices issues the approval for conducting interventional post-marketing clinical trials pursuant to all the laws and regulations enacted to implement the law. </vt:lpstr>
      <vt:lpstr>Process of clinical trial in Serbia</vt:lpstr>
      <vt:lpstr>Process of clinical trial in Serbia</vt:lpstr>
      <vt:lpstr>Process of clinical trial in Serbia</vt:lpstr>
      <vt:lpstr>Opinion of the EBS</vt:lpstr>
      <vt:lpstr>Ordinance on clinical trials of medicines in human medicine</vt:lpstr>
      <vt:lpstr>Children as participants in clinical trials</vt:lpstr>
      <vt:lpstr>Children and consent</vt:lpstr>
      <vt:lpstr>Slide 52</vt:lpstr>
      <vt:lpstr>Slide 53</vt:lpstr>
      <vt:lpstr>Minimization of the risk</vt:lpstr>
      <vt:lpstr>Case1. THE ROLE OF CLINICAL AND RESEARCH ETHICS COMMITTEES </vt:lpstr>
      <vt:lpstr>CASE 2. THE ROLE OF CLINICAL AND RESEARCH ETHICS COMMITTEES </vt:lpstr>
      <vt:lpstr>Questions</vt:lpstr>
      <vt:lpstr>Answers</vt:lpstr>
      <vt:lpstr>KEY POINTS</vt:lpstr>
      <vt:lpstr>Conclusion</vt:lpstr>
      <vt:lpstr>Conclusion</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281</cp:revision>
  <dcterms:created xsi:type="dcterms:W3CDTF">2017-12-03T22:12:24Z</dcterms:created>
  <dcterms:modified xsi:type="dcterms:W3CDTF">2024-02-12T13:31:42Z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